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AB47A"/>
    <a:srgbClr val="17D5E9"/>
    <a:srgbClr val="FF9DA4"/>
    <a:srgbClr val="F6A6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84547" autoAdjust="0"/>
  </p:normalViewPr>
  <p:slideViewPr>
    <p:cSldViewPr>
      <p:cViewPr>
        <p:scale>
          <a:sx n="68" d="100"/>
          <a:sy n="68" d="100"/>
        </p:scale>
        <p:origin x="-14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15"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16"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E6C8B1-FF55-4746-9BE9-75AE3B7230BF}" type="datetimeFigureOut">
              <a:rPr lang="en-US" smtClean="0"/>
              <a:t>12/28/2019</a:t>
            </a:fld>
            <a:endParaRPr lang="en-US"/>
          </a:p>
        </p:txBody>
      </p:sp>
      <p:sp>
        <p:nvSpPr>
          <p:cNvPr id="1048717"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18"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9"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20"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445DB-9EC2-4563-B5EB-969B979013AF}" type="slidenum">
              <a:rPr lang="en-US" smtClean="0"/>
              <a:t>‹#›</a:t>
            </a:fld>
            <a:endParaRPr lang="en-US"/>
          </a:p>
        </p:txBody>
      </p:sp>
    </p:spTree>
    <p:extLst>
      <p:ext uri="{BB962C8B-B14F-4D97-AF65-F5344CB8AC3E}">
        <p14:creationId xmlns:p14="http://schemas.microsoft.com/office/powerpoint/2010/main" val="271716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Slide Image Placeholder 1"/>
          <p:cNvSpPr>
            <a:spLocks noGrp="1" noRot="1" noChangeAspect="1"/>
          </p:cNvSpPr>
          <p:nvPr>
            <p:ph type="sldImg"/>
          </p:nvPr>
        </p:nvSpPr>
        <p:spPr/>
      </p:sp>
      <p:sp>
        <p:nvSpPr>
          <p:cNvPr id="1048593" name="Notes Placeholder 2"/>
          <p:cNvSpPr>
            <a:spLocks noGrp="1"/>
          </p:cNvSpPr>
          <p:nvPr>
            <p:ph type="body" idx="1"/>
          </p:nvPr>
        </p:nvSpPr>
        <p:spPr/>
        <p:txBody>
          <a:bodyPr/>
          <a:lstStyle/>
          <a:p>
            <a:endParaRPr lang="ar-EG"/>
          </a:p>
        </p:txBody>
      </p:sp>
      <p:sp>
        <p:nvSpPr>
          <p:cNvPr id="1048594" name="Slide Number Placeholder 3"/>
          <p:cNvSpPr>
            <a:spLocks noGrp="1"/>
          </p:cNvSpPr>
          <p:nvPr>
            <p:ph type="sldNum" sz="quarter" idx="10"/>
          </p:nvPr>
        </p:nvSpPr>
        <p:spPr/>
        <p:txBody>
          <a:bodyPr/>
          <a:lstStyle/>
          <a:p>
            <a:fld id="{5CE4F0B7-2F62-4365-87D9-097F48033388}" type="slidenum">
              <a:rPr lang="ar-EG" smtClean="0"/>
              <a:t>1</a:t>
            </a:fld>
            <a:endParaRPr lang="ar-EG"/>
          </a:p>
        </p:txBody>
      </p:sp>
      <p:sp>
        <p:nvSpPr>
          <p:cNvPr id="1048595" name="Footer Placeholder 4"/>
          <p:cNvSpPr>
            <a:spLocks noGrp="1"/>
          </p:cNvSpPr>
          <p:nvPr>
            <p:ph type="ftr" sz="quarter" idx="11"/>
          </p:nvPr>
        </p:nvSpPr>
        <p:spPr/>
        <p:txBody>
          <a:bodyPr/>
          <a:lstStyle/>
          <a:p>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Slide Image Placeholder 1"/>
          <p:cNvSpPr>
            <a:spLocks noGrp="1" noRot="1" noChangeAspect="1"/>
          </p:cNvSpPr>
          <p:nvPr>
            <p:ph type="sldImg"/>
          </p:nvPr>
        </p:nvSpPr>
        <p:spPr/>
      </p:sp>
      <p:sp>
        <p:nvSpPr>
          <p:cNvPr id="1048627" name="Notes Placeholder 2"/>
          <p:cNvSpPr>
            <a:spLocks noGrp="1"/>
          </p:cNvSpPr>
          <p:nvPr>
            <p:ph type="body" idx="1"/>
          </p:nvPr>
        </p:nvSpPr>
        <p:spPr/>
        <p:txBody>
          <a:bodyPr/>
          <a:lstStyle/>
          <a:p>
            <a:endParaRPr lang="en-US" dirty="0"/>
          </a:p>
        </p:txBody>
      </p:sp>
      <p:sp>
        <p:nvSpPr>
          <p:cNvPr id="1048628" name="Slide Number Placeholder 3"/>
          <p:cNvSpPr>
            <a:spLocks noGrp="1"/>
          </p:cNvSpPr>
          <p:nvPr>
            <p:ph type="sldNum" sz="quarter" idx="10"/>
          </p:nvPr>
        </p:nvSpPr>
        <p:spPr/>
        <p:txBody>
          <a:bodyPr/>
          <a:lstStyle/>
          <a:p>
            <a:fld id="{A97445DB-9EC2-4563-B5EB-969B979013AF}" type="slidenum">
              <a:rPr lang="en-US" smtClean="0"/>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Slide Image Placeholder 1"/>
          <p:cNvSpPr>
            <a:spLocks noGrp="1" noRot="1" noChangeAspect="1"/>
          </p:cNvSpPr>
          <p:nvPr>
            <p:ph type="sldImg"/>
          </p:nvPr>
        </p:nvSpPr>
        <p:spPr/>
      </p:sp>
      <p:sp>
        <p:nvSpPr>
          <p:cNvPr id="1048645" name="Notes Placeholder 2"/>
          <p:cNvSpPr>
            <a:spLocks noGrp="1"/>
          </p:cNvSpPr>
          <p:nvPr>
            <p:ph type="body" idx="1"/>
          </p:nvPr>
        </p:nvSpPr>
        <p:spPr/>
        <p:txBody>
          <a:bodyPr/>
          <a:lstStyle/>
          <a:p>
            <a:endParaRPr lang="en-US" dirty="0"/>
          </a:p>
        </p:txBody>
      </p:sp>
      <p:sp>
        <p:nvSpPr>
          <p:cNvPr id="1048646" name="Slide Number Placeholder 3"/>
          <p:cNvSpPr>
            <a:spLocks noGrp="1"/>
          </p:cNvSpPr>
          <p:nvPr>
            <p:ph type="sldNum" sz="quarter" idx="10"/>
          </p:nvPr>
        </p:nvSpPr>
        <p:spPr/>
        <p:txBody>
          <a:bodyPr/>
          <a:lstStyle/>
          <a:p>
            <a:fld id="{A97445DB-9EC2-4563-B5EB-969B979013AF}" type="slidenum">
              <a:rPr lang="en-US" smtClean="0"/>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48583" name="Date Placeholder 3"/>
          <p:cNvSpPr>
            <a:spLocks noGrp="1"/>
          </p:cNvSpPr>
          <p:nvPr>
            <p:ph type="dt" sz="half" idx="10"/>
          </p:nvPr>
        </p:nvSpPr>
        <p:spPr/>
        <p:txBody>
          <a:bodyPr/>
          <a:lstStyle/>
          <a:p>
            <a:fld id="{2E5FB24E-C918-4435-8246-9367E22A7BD4}" type="datetimeFigureOut">
              <a:rPr lang="en-US" smtClean="0"/>
              <a:t>12/28/2019</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B6A1E359-043B-4DFA-A198-AEB75A28901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04" name="Title 1"/>
          <p:cNvSpPr>
            <a:spLocks noGrp="1"/>
          </p:cNvSpPr>
          <p:nvPr>
            <p:ph type="title"/>
          </p:nvPr>
        </p:nvSpPr>
        <p:spPr/>
        <p:txBody>
          <a:bodyPr/>
          <a:lstStyle/>
          <a:p>
            <a:r>
              <a:rPr lang="en-US" smtClean="0"/>
              <a:t>Click to edit Master title style</a:t>
            </a:r>
            <a:endParaRPr lang="en-US"/>
          </a:p>
        </p:txBody>
      </p:sp>
      <p:sp>
        <p:nvSpPr>
          <p:cNvPr id="1048705"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06" name="Date Placeholder 3"/>
          <p:cNvSpPr>
            <a:spLocks noGrp="1"/>
          </p:cNvSpPr>
          <p:nvPr>
            <p:ph type="dt" sz="half" idx="10"/>
          </p:nvPr>
        </p:nvSpPr>
        <p:spPr/>
        <p:txBody>
          <a:bodyPr/>
          <a:lstStyle/>
          <a:p>
            <a:fld id="{2E5FB24E-C918-4435-8246-9367E22A7BD4}" type="datetimeFigureOut">
              <a:rPr lang="en-US" smtClean="0"/>
              <a:t>12/28/2019</a:t>
            </a:fld>
            <a:endParaRPr lang="en-US"/>
          </a:p>
        </p:txBody>
      </p:sp>
      <p:sp>
        <p:nvSpPr>
          <p:cNvPr id="1048707" name="Footer Placeholder 4"/>
          <p:cNvSpPr>
            <a:spLocks noGrp="1"/>
          </p:cNvSpPr>
          <p:nvPr>
            <p:ph type="ftr" sz="quarter" idx="11"/>
          </p:nvPr>
        </p:nvSpPr>
        <p:spPr/>
        <p:txBody>
          <a:bodyPr/>
          <a:lstStyle/>
          <a:p>
            <a:endParaRPr lang="en-US"/>
          </a:p>
        </p:txBody>
      </p:sp>
      <p:sp>
        <p:nvSpPr>
          <p:cNvPr id="1048708" name="Slide Number Placeholder 5"/>
          <p:cNvSpPr>
            <a:spLocks noGrp="1"/>
          </p:cNvSpPr>
          <p:nvPr>
            <p:ph type="sldNum" sz="quarter" idx="12"/>
          </p:nvPr>
        </p:nvSpPr>
        <p:spPr/>
        <p:txBody>
          <a:bodyPr/>
          <a:lstStyle/>
          <a:p>
            <a:fld id="{B6A1E359-043B-4DFA-A198-AEB75A2890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88"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1048689"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90" name="Date Placeholder 3"/>
          <p:cNvSpPr>
            <a:spLocks noGrp="1"/>
          </p:cNvSpPr>
          <p:nvPr>
            <p:ph type="dt" sz="half" idx="10"/>
          </p:nvPr>
        </p:nvSpPr>
        <p:spPr/>
        <p:txBody>
          <a:bodyPr/>
          <a:lstStyle/>
          <a:p>
            <a:fld id="{2E5FB24E-C918-4435-8246-9367E22A7BD4}" type="datetimeFigureOut">
              <a:rPr lang="en-US" smtClean="0"/>
              <a:t>12/28/2019</a:t>
            </a:fld>
            <a:endParaRPr lang="en-US"/>
          </a:p>
        </p:txBody>
      </p:sp>
      <p:sp>
        <p:nvSpPr>
          <p:cNvPr id="1048691" name="Footer Placeholder 4"/>
          <p:cNvSpPr>
            <a:spLocks noGrp="1"/>
          </p:cNvSpPr>
          <p:nvPr>
            <p:ph type="ftr" sz="quarter" idx="11"/>
          </p:nvPr>
        </p:nvSpPr>
        <p:spPr/>
        <p:txBody>
          <a:bodyPr/>
          <a:lstStyle/>
          <a:p>
            <a:endParaRPr lang="en-US"/>
          </a:p>
        </p:txBody>
      </p:sp>
      <p:sp>
        <p:nvSpPr>
          <p:cNvPr id="1048692" name="Slide Number Placeholder 5"/>
          <p:cNvSpPr>
            <a:spLocks noGrp="1"/>
          </p:cNvSpPr>
          <p:nvPr>
            <p:ph type="sldNum" sz="quarter" idx="12"/>
          </p:nvPr>
        </p:nvSpPr>
        <p:spPr/>
        <p:txBody>
          <a:bodyPr/>
          <a:lstStyle/>
          <a:p>
            <a:fld id="{B6A1E359-043B-4DFA-A198-AEB75A2890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2" name="Title 1"/>
          <p:cNvSpPr>
            <a:spLocks noGrp="1"/>
          </p:cNvSpPr>
          <p:nvPr>
            <p:ph type="title"/>
          </p:nvPr>
        </p:nvSpPr>
        <p:spPr/>
        <p:txBody>
          <a:bodyPr/>
          <a:lstStyle/>
          <a:p>
            <a:r>
              <a:rPr lang="en-US" smtClean="0"/>
              <a:t>Click to edit Master title style</a:t>
            </a:r>
            <a:endParaRPr lang="en-US"/>
          </a:p>
        </p:txBody>
      </p:sp>
      <p:sp>
        <p:nvSpPr>
          <p:cNvPr id="104860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04" name="Date Placeholder 3"/>
          <p:cNvSpPr>
            <a:spLocks noGrp="1"/>
          </p:cNvSpPr>
          <p:nvPr>
            <p:ph type="dt" sz="half" idx="10"/>
          </p:nvPr>
        </p:nvSpPr>
        <p:spPr/>
        <p:txBody>
          <a:bodyPr/>
          <a:lstStyle/>
          <a:p>
            <a:fld id="{2E5FB24E-C918-4435-8246-9367E22A7BD4}" type="datetimeFigureOut">
              <a:rPr lang="en-US" smtClean="0"/>
              <a:t>12/28/2019</a:t>
            </a:fld>
            <a:endParaRPr lang="en-US"/>
          </a:p>
        </p:txBody>
      </p:sp>
      <p:sp>
        <p:nvSpPr>
          <p:cNvPr id="1048605" name="Footer Placeholder 4"/>
          <p:cNvSpPr>
            <a:spLocks noGrp="1"/>
          </p:cNvSpPr>
          <p:nvPr>
            <p:ph type="ftr" sz="quarter" idx="11"/>
          </p:nvPr>
        </p:nvSpPr>
        <p:spPr/>
        <p:txBody>
          <a:bodyPr/>
          <a:lstStyle/>
          <a:p>
            <a:endParaRPr lang="en-US"/>
          </a:p>
        </p:txBody>
      </p:sp>
      <p:sp>
        <p:nvSpPr>
          <p:cNvPr id="1048606" name="Slide Number Placeholder 5"/>
          <p:cNvSpPr>
            <a:spLocks noGrp="1"/>
          </p:cNvSpPr>
          <p:nvPr>
            <p:ph type="sldNum" sz="quarter" idx="12"/>
          </p:nvPr>
        </p:nvSpPr>
        <p:spPr/>
        <p:txBody>
          <a:bodyPr/>
          <a:lstStyle/>
          <a:p>
            <a:fld id="{B6A1E359-043B-4DFA-A198-AEB75A28901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99"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700"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01" name="Date Placeholder 3"/>
          <p:cNvSpPr>
            <a:spLocks noGrp="1"/>
          </p:cNvSpPr>
          <p:nvPr>
            <p:ph type="dt" sz="half" idx="10"/>
          </p:nvPr>
        </p:nvSpPr>
        <p:spPr/>
        <p:txBody>
          <a:bodyPr/>
          <a:lstStyle/>
          <a:p>
            <a:fld id="{2E5FB24E-C918-4435-8246-9367E22A7BD4}" type="datetimeFigureOut">
              <a:rPr lang="en-US" smtClean="0"/>
              <a:t>12/28/2019</a:t>
            </a:fld>
            <a:endParaRPr lang="en-US"/>
          </a:p>
        </p:txBody>
      </p:sp>
      <p:sp>
        <p:nvSpPr>
          <p:cNvPr id="1048702" name="Footer Placeholder 4"/>
          <p:cNvSpPr>
            <a:spLocks noGrp="1"/>
          </p:cNvSpPr>
          <p:nvPr>
            <p:ph type="ftr" sz="quarter" idx="11"/>
          </p:nvPr>
        </p:nvSpPr>
        <p:spPr/>
        <p:txBody>
          <a:bodyPr/>
          <a:lstStyle/>
          <a:p>
            <a:endParaRPr lang="en-US"/>
          </a:p>
        </p:txBody>
      </p:sp>
      <p:sp>
        <p:nvSpPr>
          <p:cNvPr id="1048703" name="Slide Number Placeholder 5"/>
          <p:cNvSpPr>
            <a:spLocks noGrp="1"/>
          </p:cNvSpPr>
          <p:nvPr>
            <p:ph type="sldNum" sz="quarter" idx="12"/>
          </p:nvPr>
        </p:nvSpPr>
        <p:spPr/>
        <p:txBody>
          <a:bodyPr/>
          <a:lstStyle/>
          <a:p>
            <a:fld id="{B6A1E359-043B-4DFA-A198-AEB75A28901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US" smtClean="0"/>
              <a:t>Click to edit Master title style</a:t>
            </a:r>
            <a:endParaRPr lang="en-US"/>
          </a:p>
        </p:txBody>
      </p:sp>
      <p:sp>
        <p:nvSpPr>
          <p:cNvPr id="1048675"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6"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7" name="Date Placeholder 4"/>
          <p:cNvSpPr>
            <a:spLocks noGrp="1"/>
          </p:cNvSpPr>
          <p:nvPr>
            <p:ph type="dt" sz="half" idx="10"/>
          </p:nvPr>
        </p:nvSpPr>
        <p:spPr/>
        <p:txBody>
          <a:bodyPr/>
          <a:lstStyle/>
          <a:p>
            <a:fld id="{2E5FB24E-C918-4435-8246-9367E22A7BD4}" type="datetimeFigureOut">
              <a:rPr lang="en-US" smtClean="0"/>
              <a:t>12/28/2019</a:t>
            </a:fld>
            <a:endParaRPr lang="en-US"/>
          </a:p>
        </p:txBody>
      </p:sp>
      <p:sp>
        <p:nvSpPr>
          <p:cNvPr id="1048678" name="Footer Placeholder 5"/>
          <p:cNvSpPr>
            <a:spLocks noGrp="1"/>
          </p:cNvSpPr>
          <p:nvPr>
            <p:ph type="ftr" sz="quarter" idx="11"/>
          </p:nvPr>
        </p:nvSpPr>
        <p:spPr/>
        <p:txBody>
          <a:bodyPr/>
          <a:lstStyle/>
          <a:p>
            <a:endParaRPr lang="en-US"/>
          </a:p>
        </p:txBody>
      </p:sp>
      <p:sp>
        <p:nvSpPr>
          <p:cNvPr id="1048679" name="Slide Number Placeholder 6"/>
          <p:cNvSpPr>
            <a:spLocks noGrp="1"/>
          </p:cNvSpPr>
          <p:nvPr>
            <p:ph type="sldNum" sz="quarter" idx="12"/>
          </p:nvPr>
        </p:nvSpPr>
        <p:spPr/>
        <p:txBody>
          <a:bodyPr/>
          <a:lstStyle/>
          <a:p>
            <a:fld id="{B6A1E359-043B-4DFA-A198-AEB75A28901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80" name="Title 1"/>
          <p:cNvSpPr>
            <a:spLocks noGrp="1"/>
          </p:cNvSpPr>
          <p:nvPr>
            <p:ph type="title"/>
          </p:nvPr>
        </p:nvSpPr>
        <p:spPr/>
        <p:txBody>
          <a:bodyPr/>
          <a:lstStyle/>
          <a:p>
            <a:r>
              <a:rPr lang="en-US" smtClean="0"/>
              <a:t>Click to edit Master title style</a:t>
            </a:r>
            <a:endParaRPr lang="en-US"/>
          </a:p>
        </p:txBody>
      </p:sp>
      <p:sp>
        <p:nvSpPr>
          <p:cNvPr id="1048681"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82"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3"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84"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5" name="Date Placeholder 6"/>
          <p:cNvSpPr>
            <a:spLocks noGrp="1"/>
          </p:cNvSpPr>
          <p:nvPr>
            <p:ph type="dt" sz="half" idx="10"/>
          </p:nvPr>
        </p:nvSpPr>
        <p:spPr/>
        <p:txBody>
          <a:bodyPr/>
          <a:lstStyle/>
          <a:p>
            <a:fld id="{2E5FB24E-C918-4435-8246-9367E22A7BD4}" type="datetimeFigureOut">
              <a:rPr lang="en-US" smtClean="0"/>
              <a:t>12/28/2019</a:t>
            </a:fld>
            <a:endParaRPr lang="en-US"/>
          </a:p>
        </p:txBody>
      </p:sp>
      <p:sp>
        <p:nvSpPr>
          <p:cNvPr id="1048686" name="Footer Placeholder 7"/>
          <p:cNvSpPr>
            <a:spLocks noGrp="1"/>
          </p:cNvSpPr>
          <p:nvPr>
            <p:ph type="ftr" sz="quarter" idx="11"/>
          </p:nvPr>
        </p:nvSpPr>
        <p:spPr/>
        <p:txBody>
          <a:bodyPr/>
          <a:lstStyle/>
          <a:p>
            <a:endParaRPr lang="en-US"/>
          </a:p>
        </p:txBody>
      </p:sp>
      <p:sp>
        <p:nvSpPr>
          <p:cNvPr id="1048687" name="Slide Number Placeholder 8"/>
          <p:cNvSpPr>
            <a:spLocks noGrp="1"/>
          </p:cNvSpPr>
          <p:nvPr>
            <p:ph type="sldNum" sz="quarter" idx="12"/>
          </p:nvPr>
        </p:nvSpPr>
        <p:spPr/>
        <p:txBody>
          <a:bodyPr/>
          <a:lstStyle/>
          <a:p>
            <a:fld id="{B6A1E359-043B-4DFA-A198-AEB75A28901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smtClean="0"/>
              <a:t>Click to edit Master title style</a:t>
            </a:r>
            <a:endParaRPr lang="en-US"/>
          </a:p>
        </p:txBody>
      </p:sp>
      <p:sp>
        <p:nvSpPr>
          <p:cNvPr id="1048589" name="Date Placeholder 2"/>
          <p:cNvSpPr>
            <a:spLocks noGrp="1"/>
          </p:cNvSpPr>
          <p:nvPr>
            <p:ph type="dt" sz="half" idx="10"/>
          </p:nvPr>
        </p:nvSpPr>
        <p:spPr/>
        <p:txBody>
          <a:bodyPr/>
          <a:lstStyle/>
          <a:p>
            <a:fld id="{2E5FB24E-C918-4435-8246-9367E22A7BD4}" type="datetimeFigureOut">
              <a:rPr lang="en-US" smtClean="0"/>
              <a:t>12/28/2019</a:t>
            </a:fld>
            <a:endParaRPr lang="en-US"/>
          </a:p>
        </p:txBody>
      </p:sp>
      <p:sp>
        <p:nvSpPr>
          <p:cNvPr id="1048590" name="Footer Placeholder 3"/>
          <p:cNvSpPr>
            <a:spLocks noGrp="1"/>
          </p:cNvSpPr>
          <p:nvPr>
            <p:ph type="ftr" sz="quarter" idx="11"/>
          </p:nvPr>
        </p:nvSpPr>
        <p:spPr/>
        <p:txBody>
          <a:bodyPr/>
          <a:lstStyle/>
          <a:p>
            <a:endParaRPr lang="en-US"/>
          </a:p>
        </p:txBody>
      </p:sp>
      <p:sp>
        <p:nvSpPr>
          <p:cNvPr id="1048591" name="Slide Number Placeholder 4"/>
          <p:cNvSpPr>
            <a:spLocks noGrp="1"/>
          </p:cNvSpPr>
          <p:nvPr>
            <p:ph type="sldNum" sz="quarter" idx="12"/>
          </p:nvPr>
        </p:nvSpPr>
        <p:spPr/>
        <p:txBody>
          <a:bodyPr/>
          <a:lstStyle/>
          <a:p>
            <a:fld id="{B6A1E359-043B-4DFA-A198-AEB75A2890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95" name="Date Placeholder 1"/>
          <p:cNvSpPr>
            <a:spLocks noGrp="1"/>
          </p:cNvSpPr>
          <p:nvPr>
            <p:ph type="dt" sz="half" idx="10"/>
          </p:nvPr>
        </p:nvSpPr>
        <p:spPr/>
        <p:txBody>
          <a:bodyPr/>
          <a:lstStyle/>
          <a:p>
            <a:fld id="{2E5FB24E-C918-4435-8246-9367E22A7BD4}" type="datetimeFigureOut">
              <a:rPr lang="en-US" smtClean="0"/>
              <a:t>12/28/2019</a:t>
            </a:fld>
            <a:endParaRPr lang="en-US"/>
          </a:p>
        </p:txBody>
      </p:sp>
      <p:sp>
        <p:nvSpPr>
          <p:cNvPr id="1048596" name="Footer Placeholder 2"/>
          <p:cNvSpPr>
            <a:spLocks noGrp="1"/>
          </p:cNvSpPr>
          <p:nvPr>
            <p:ph type="ftr" sz="quarter" idx="11"/>
          </p:nvPr>
        </p:nvSpPr>
        <p:spPr/>
        <p:txBody>
          <a:bodyPr/>
          <a:lstStyle/>
          <a:p>
            <a:endParaRPr lang="en-US"/>
          </a:p>
        </p:txBody>
      </p:sp>
      <p:sp>
        <p:nvSpPr>
          <p:cNvPr id="1048597" name="Slide Number Placeholder 3"/>
          <p:cNvSpPr>
            <a:spLocks noGrp="1"/>
          </p:cNvSpPr>
          <p:nvPr>
            <p:ph type="sldNum" sz="quarter" idx="12"/>
          </p:nvPr>
        </p:nvSpPr>
        <p:spPr/>
        <p:txBody>
          <a:bodyPr/>
          <a:lstStyle/>
          <a:p>
            <a:fld id="{B6A1E359-043B-4DFA-A198-AEB75A28901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09"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8710"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11"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12" name="Date Placeholder 4"/>
          <p:cNvSpPr>
            <a:spLocks noGrp="1"/>
          </p:cNvSpPr>
          <p:nvPr>
            <p:ph type="dt" sz="half" idx="10"/>
          </p:nvPr>
        </p:nvSpPr>
        <p:spPr/>
        <p:txBody>
          <a:bodyPr/>
          <a:lstStyle/>
          <a:p>
            <a:fld id="{2E5FB24E-C918-4435-8246-9367E22A7BD4}" type="datetimeFigureOut">
              <a:rPr lang="en-US" smtClean="0"/>
              <a:t>12/28/2019</a:t>
            </a:fld>
            <a:endParaRPr lang="en-US"/>
          </a:p>
        </p:txBody>
      </p:sp>
      <p:sp>
        <p:nvSpPr>
          <p:cNvPr id="1048713" name="Footer Placeholder 5"/>
          <p:cNvSpPr>
            <a:spLocks noGrp="1"/>
          </p:cNvSpPr>
          <p:nvPr>
            <p:ph type="ftr" sz="quarter" idx="11"/>
          </p:nvPr>
        </p:nvSpPr>
        <p:spPr/>
        <p:txBody>
          <a:bodyPr/>
          <a:lstStyle/>
          <a:p>
            <a:endParaRPr lang="en-US"/>
          </a:p>
        </p:txBody>
      </p:sp>
      <p:sp>
        <p:nvSpPr>
          <p:cNvPr id="1048714" name="Slide Number Placeholder 6"/>
          <p:cNvSpPr>
            <a:spLocks noGrp="1"/>
          </p:cNvSpPr>
          <p:nvPr>
            <p:ph type="sldNum" sz="quarter" idx="12"/>
          </p:nvPr>
        </p:nvSpPr>
        <p:spPr/>
        <p:txBody>
          <a:bodyPr/>
          <a:lstStyle/>
          <a:p>
            <a:fld id="{B6A1E359-043B-4DFA-A198-AEB75A28901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93"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8694"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95"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696" name="Date Placeholder 4"/>
          <p:cNvSpPr>
            <a:spLocks noGrp="1"/>
          </p:cNvSpPr>
          <p:nvPr>
            <p:ph type="dt" sz="half" idx="10"/>
          </p:nvPr>
        </p:nvSpPr>
        <p:spPr/>
        <p:txBody>
          <a:bodyPr/>
          <a:lstStyle/>
          <a:p>
            <a:fld id="{2E5FB24E-C918-4435-8246-9367E22A7BD4}" type="datetimeFigureOut">
              <a:rPr lang="en-US" smtClean="0"/>
              <a:t>12/28/2019</a:t>
            </a:fld>
            <a:endParaRPr lang="en-US"/>
          </a:p>
        </p:txBody>
      </p:sp>
      <p:sp>
        <p:nvSpPr>
          <p:cNvPr id="1048697" name="Footer Placeholder 5"/>
          <p:cNvSpPr>
            <a:spLocks noGrp="1"/>
          </p:cNvSpPr>
          <p:nvPr>
            <p:ph type="ftr" sz="quarter" idx="11"/>
          </p:nvPr>
        </p:nvSpPr>
        <p:spPr/>
        <p:txBody>
          <a:bodyPr/>
          <a:lstStyle/>
          <a:p>
            <a:endParaRPr lang="en-US"/>
          </a:p>
        </p:txBody>
      </p:sp>
      <p:sp>
        <p:nvSpPr>
          <p:cNvPr id="1048698" name="Slide Number Placeholder 6"/>
          <p:cNvSpPr>
            <a:spLocks noGrp="1"/>
          </p:cNvSpPr>
          <p:nvPr>
            <p:ph type="sldNum" sz="quarter" idx="12"/>
          </p:nvPr>
        </p:nvSpPr>
        <p:spPr/>
        <p:txBody>
          <a:bodyPr/>
          <a:lstStyle/>
          <a:p>
            <a:fld id="{B6A1E359-043B-4DFA-A198-AEB75A28901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FB24E-C918-4435-8246-9367E22A7BD4}" type="datetimeFigureOut">
              <a:rPr lang="en-US" smtClean="0"/>
              <a:t>12/28/2019</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1E359-043B-4DFA-A198-AEB75A28901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381000" y="2090359"/>
            <a:ext cx="8534400" cy="1477168"/>
          </a:xfrm>
        </p:spPr>
        <p:txBody>
          <a:bodyPr>
            <a:noAutofit/>
          </a:bodyPr>
          <a:lstStyle/>
          <a:p>
            <a:r>
              <a:rPr lang="en-US" dirty="0" smtClean="0">
                <a:solidFill>
                  <a:srgbClr val="FFFF00"/>
                </a:solidFill>
                <a:latin typeface="Arial" panose="020B0604020202020204" pitchFamily="34" charset="0"/>
                <a:cs typeface="Arial" panose="020B0604020202020204" pitchFamily="34" charset="0"/>
              </a:rPr>
              <a:t>Engineering Chemistry</a:t>
            </a:r>
            <a:endParaRPr lang="en-US" dirty="0">
              <a:solidFill>
                <a:srgbClr val="FFFF00"/>
              </a:solidFill>
              <a:latin typeface="Arial" panose="020B0604020202020204" pitchFamily="34" charset="0"/>
              <a:cs typeface="Arial" panose="020B0604020202020204" pitchFamily="34" charset="0"/>
            </a:endParaRPr>
          </a:p>
        </p:txBody>
      </p:sp>
      <p:sp>
        <p:nvSpPr>
          <p:cNvPr id="1048587" name="Subtitle 2"/>
          <p:cNvSpPr>
            <a:spLocks noGrp="1"/>
          </p:cNvSpPr>
          <p:nvPr>
            <p:ph type="subTitle" idx="1"/>
          </p:nvPr>
        </p:nvSpPr>
        <p:spPr>
          <a:xfrm>
            <a:off x="1371600" y="3581382"/>
            <a:ext cx="6400800" cy="2155825"/>
          </a:xfrm>
        </p:spPr>
        <p:txBody>
          <a:bodyPr>
            <a:normAutofit/>
          </a:bodyPr>
          <a:lstStyle/>
          <a:p>
            <a:pPr>
              <a:spcBef>
                <a:spcPct val="0"/>
              </a:spcBef>
            </a:pPr>
            <a:r>
              <a:rPr lang="en-US" sz="4400" dirty="0" smtClean="0">
                <a:solidFill>
                  <a:srgbClr val="FFFF00"/>
                </a:solidFill>
                <a:latin typeface="Arial" panose="020B0604020202020204" pitchFamily="34" charset="0"/>
                <a:ea typeface="+mj-ea"/>
                <a:cs typeface="Arial" panose="020B0604020202020204" pitchFamily="34" charset="0"/>
              </a:rPr>
              <a:t>CHM 001</a:t>
            </a:r>
            <a:endParaRPr lang="en-US" sz="4400" dirty="0">
              <a:solidFill>
                <a:srgbClr val="FFFF00"/>
              </a:solidFill>
              <a:latin typeface="Arial" panose="020B0604020202020204" pitchFamily="34" charset="0"/>
              <a:ea typeface="+mj-ea"/>
              <a:cs typeface="Arial" panose="020B0604020202020204" pitchFamily="34" charset="0"/>
            </a:endParaRPr>
          </a:p>
          <a:p>
            <a:endParaRPr lang="en-US" dirty="0">
              <a:solidFill>
                <a:schemeClr val="tx1"/>
              </a:solidFill>
            </a:endParaRPr>
          </a:p>
          <a:p>
            <a:endParaRPr lang="en-US" dirty="0">
              <a:solidFill>
                <a:schemeClr val="tx1"/>
              </a:solidFill>
            </a:endParaRPr>
          </a:p>
        </p:txBody>
      </p:sp>
      <p:sp>
        <p:nvSpPr>
          <p:cNvPr id="1048588" name="Footer Placeholder 3"/>
          <p:cNvSpPr>
            <a:spLocks noGrp="1"/>
          </p:cNvSpPr>
          <p:nvPr>
            <p:ph type="ftr" sz="quarter" idx="11"/>
          </p:nvPr>
        </p:nvSpPr>
        <p:spPr>
          <a:xfrm>
            <a:off x="990600" y="6356350"/>
            <a:ext cx="6629400" cy="365125"/>
          </a:xfrm>
        </p:spPr>
        <p:txBody>
          <a:bodyPr/>
          <a:lstStyle/>
          <a:p>
            <a:r>
              <a:rPr lang="en-US" dirty="0" smtClean="0">
                <a:solidFill>
                  <a:srgbClr val="FF0000"/>
                </a:solidFill>
                <a:latin typeface="Arial" panose="020B0604020202020204" pitchFamily="34" charset="0"/>
                <a:cs typeface="Arial" panose="020B0604020202020204" pitchFamily="34" charset="0"/>
              </a:rPr>
              <a:t>Engineering Chemistry                  CHM 001</a:t>
            </a:r>
            <a:endParaRPr lang="en-US" dirty="0"/>
          </a:p>
        </p:txBody>
      </p:sp>
      <p:sp>
        <p:nvSpPr>
          <p:cNvPr id="1048589" name="Slide Number Placeholder 4"/>
          <p:cNvSpPr>
            <a:spLocks noGrp="1"/>
          </p:cNvSpPr>
          <p:nvPr>
            <p:ph type="sldNum" sz="quarter" idx="12"/>
          </p:nvPr>
        </p:nvSpPr>
        <p:spPr/>
        <p:txBody>
          <a:bodyPr/>
          <a:lstStyle/>
          <a:p>
            <a:fld id="{2CD120EE-29BE-4FCD-9813-B07877BD5072}" type="slidenum">
              <a:rPr lang="en-US" smtClean="0"/>
              <a:t>1</a:t>
            </a:fld>
            <a:endParaRPr lang="en-US"/>
          </a:p>
        </p:txBody>
      </p:sp>
      <p:pic>
        <p:nvPicPr>
          <p:cNvPr id="2097152" name="Picture 5"/>
          <p:cNvPicPr>
            <a:picLocks/>
          </p:cNvPicPr>
          <p:nvPr/>
        </p:nvPicPr>
        <p:blipFill>
          <a:blip r:embed="rId3"/>
          <a:srcRect/>
          <a:stretch>
            <a:fillRect/>
          </a:stretch>
        </p:blipFill>
        <p:spPr bwMode="auto">
          <a:xfrm>
            <a:off x="7031156" y="561785"/>
            <a:ext cx="1655644" cy="1423988"/>
          </a:xfrm>
          <a:prstGeom prst="rect">
            <a:avLst/>
          </a:prstGeom>
          <a:noFill/>
          <a:ln>
            <a:noFill/>
          </a:ln>
        </p:spPr>
      </p:pic>
      <p:sp>
        <p:nvSpPr>
          <p:cNvPr id="1048590" name="Title 1"/>
          <p:cNvSpPr txBox="1"/>
          <p:nvPr/>
        </p:nvSpPr>
        <p:spPr>
          <a:xfrm>
            <a:off x="685800" y="613191"/>
            <a:ext cx="7772400" cy="106320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eaLnBrk="0" fontAlgn="base" hangingPunct="0">
              <a:lnSpc>
                <a:spcPct val="150000"/>
              </a:lnSpc>
              <a:spcAft>
                <a:spcPct val="0"/>
              </a:spcAft>
              <a:tabLst>
                <a:tab pos="2636838" algn="ctr"/>
                <a:tab pos="5273675" algn="r"/>
              </a:tabLst>
            </a:pPr>
            <a:r>
              <a:rPr lang="en-US" sz="2000" b="1" dirty="0">
                <a:solidFill>
                  <a:schemeClr val="tx2">
                    <a:lumMod val="50000"/>
                  </a:schemeClr>
                </a:solidFill>
                <a:latin typeface="Arial Narrow" panose="020B0606020202030204" pitchFamily="34" charset="0"/>
              </a:rPr>
              <a:t>HIGHER </a:t>
            </a:r>
            <a:r>
              <a:rPr lang="en-US" altLang="en-US" sz="2000" b="1" dirty="0">
                <a:solidFill>
                  <a:schemeClr val="tx2">
                    <a:lumMod val="50000"/>
                  </a:schemeClr>
                </a:solidFill>
                <a:latin typeface="Arial Narrow" panose="020B0606020202030204" pitchFamily="34" charset="0"/>
              </a:rPr>
              <a:t>TECHNOLOGICAL INSTITUTE - 10th of Ramadan City </a:t>
            </a:r>
          </a:p>
          <a:p>
            <a:pPr lvl="0" algn="l" eaLnBrk="0" fontAlgn="base" hangingPunct="0">
              <a:lnSpc>
                <a:spcPct val="150000"/>
              </a:lnSpc>
              <a:spcAft>
                <a:spcPct val="0"/>
              </a:spcAft>
              <a:tabLst>
                <a:tab pos="2636838" algn="ctr"/>
                <a:tab pos="5273675" algn="r"/>
              </a:tabLst>
            </a:pPr>
            <a:r>
              <a:rPr lang="en-US" altLang="en-US" sz="2000" b="1" dirty="0" smtClean="0">
                <a:solidFill>
                  <a:schemeClr val="tx2">
                    <a:lumMod val="50000"/>
                  </a:schemeClr>
                </a:solidFill>
                <a:latin typeface="Arial Narrow" panose="020B0606020202030204" pitchFamily="34" charset="0"/>
              </a:rPr>
              <a:t>CHEMICAL </a:t>
            </a:r>
            <a:r>
              <a:rPr lang="en-US" altLang="en-US" sz="2000" b="1" dirty="0">
                <a:solidFill>
                  <a:schemeClr val="tx2">
                    <a:lumMod val="50000"/>
                  </a:schemeClr>
                </a:solidFill>
                <a:latin typeface="Arial Narrow" panose="020B0606020202030204" pitchFamily="34" charset="0"/>
              </a:rPr>
              <a:t>ENGINEERING DEPARTMENT </a:t>
            </a:r>
          </a:p>
        </p:txBody>
      </p:sp>
      <p:sp>
        <p:nvSpPr>
          <p:cNvPr id="1048591" name="Rectangle 2"/>
          <p:cNvSpPr>
            <a:spLocks noChangeArrowheads="1"/>
          </p:cNvSpPr>
          <p:nvPr/>
        </p:nvSpPr>
        <p:spPr bwMode="auto">
          <a:xfrm>
            <a:off x="0" y="0"/>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35266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5" name="Rectangle 1"/>
          <p:cNvSpPr/>
          <p:nvPr/>
        </p:nvSpPr>
        <p:spPr>
          <a:xfrm>
            <a:off x="228600" y="457200"/>
            <a:ext cx="8458200" cy="584775"/>
          </a:xfrm>
          <a:prstGeom prst="rect">
            <a:avLst/>
          </a:prstGeom>
        </p:spPr>
        <p:txBody>
          <a:bodyPr wrap="square">
            <a:spAutoFit/>
          </a:bodyPr>
          <a:lstStyle/>
          <a:p>
            <a:r>
              <a:rPr lang="en-US" sz="3200" b="1" dirty="0"/>
              <a:t>Step 2: </a:t>
            </a:r>
            <a:r>
              <a:rPr lang="en-US" sz="3200" b="1" dirty="0" smtClean="0"/>
              <a:t>Crushing </a:t>
            </a:r>
            <a:r>
              <a:rPr lang="en-US" sz="3200" b="1" dirty="0"/>
              <a:t>of raw materials</a:t>
            </a:r>
          </a:p>
        </p:txBody>
      </p:sp>
      <p:sp>
        <p:nvSpPr>
          <p:cNvPr id="1048616" name="Rectangle 2"/>
          <p:cNvSpPr/>
          <p:nvPr/>
        </p:nvSpPr>
        <p:spPr>
          <a:xfrm>
            <a:off x="76200" y="1219200"/>
            <a:ext cx="8839200" cy="683264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dirty="0"/>
              <a:t>The limestone is crushed in </a:t>
            </a:r>
            <a:endParaRPr lang="en-US" sz="2400" dirty="0" smtClean="0"/>
          </a:p>
          <a:p>
            <a:pPr algn="just">
              <a:lnSpc>
                <a:spcPct val="150000"/>
              </a:lnSpc>
            </a:pPr>
            <a:r>
              <a:rPr lang="en-US" sz="2400" dirty="0" smtClean="0"/>
              <a:t>     the </a:t>
            </a:r>
            <a:r>
              <a:rPr lang="en-US" sz="2400" dirty="0"/>
              <a:t>first </a:t>
            </a:r>
            <a:r>
              <a:rPr lang="en-US" sz="2400" dirty="0" smtClean="0"/>
              <a:t>crusher  </a:t>
            </a:r>
            <a:r>
              <a:rPr lang="en-US" sz="2400" dirty="0"/>
              <a:t>called </a:t>
            </a:r>
            <a:r>
              <a:rPr lang="en-US" sz="2400" dirty="0" smtClean="0"/>
              <a:t>a  </a:t>
            </a:r>
          </a:p>
          <a:p>
            <a:pPr algn="just">
              <a:lnSpc>
                <a:spcPct val="150000"/>
              </a:lnSpc>
            </a:pPr>
            <a:r>
              <a:rPr lang="en-US" sz="2400" dirty="0" smtClean="0"/>
              <a:t>    </a:t>
            </a:r>
            <a:r>
              <a:rPr lang="en-US" sz="2800" b="1" u="sng" dirty="0" smtClean="0">
                <a:solidFill>
                  <a:srgbClr val="FFFF00"/>
                </a:solidFill>
              </a:rPr>
              <a:t>jaw </a:t>
            </a:r>
            <a:r>
              <a:rPr lang="en-US" sz="2800" b="1" u="sng" dirty="0">
                <a:solidFill>
                  <a:srgbClr val="FFFF00"/>
                </a:solidFill>
              </a:rPr>
              <a:t>crusher </a:t>
            </a:r>
            <a:endParaRPr lang="en-US" sz="2400" b="1" u="sng" dirty="0" smtClean="0">
              <a:solidFill>
                <a:srgbClr val="FFFF00"/>
              </a:solidFill>
            </a:endParaRPr>
          </a:p>
          <a:p>
            <a:pPr algn="just"/>
            <a:endParaRPr lang="en-US" sz="2400" u="sng" dirty="0" smtClean="0"/>
          </a:p>
          <a:p>
            <a:pPr marL="342900" indent="-342900" algn="just">
              <a:lnSpc>
                <a:spcPct val="150000"/>
              </a:lnSpc>
              <a:buFont typeface="Arial" panose="020B0604020202020204" pitchFamily="34" charset="0"/>
              <a:buChar char="•"/>
            </a:pPr>
            <a:r>
              <a:rPr lang="en-US" sz="2400" dirty="0" smtClean="0"/>
              <a:t>It is then fed </a:t>
            </a:r>
            <a:r>
              <a:rPr lang="en-US" sz="2400" dirty="0"/>
              <a:t>into the </a:t>
            </a:r>
            <a:endParaRPr lang="en-US" sz="2400" dirty="0" smtClean="0"/>
          </a:p>
          <a:p>
            <a:pPr algn="just">
              <a:lnSpc>
                <a:spcPct val="150000"/>
              </a:lnSpc>
            </a:pPr>
            <a:r>
              <a:rPr lang="en-US" sz="2400" dirty="0" smtClean="0"/>
              <a:t>     second </a:t>
            </a:r>
            <a:r>
              <a:rPr lang="en-US" sz="2400" dirty="0"/>
              <a:t>crusher called an </a:t>
            </a:r>
            <a:r>
              <a:rPr lang="en-US" sz="2400" u="sng" dirty="0"/>
              <a:t>impact crusher </a:t>
            </a:r>
            <a:r>
              <a:rPr lang="en-US" sz="2400" dirty="0"/>
              <a:t>with mixing of </a:t>
            </a:r>
            <a:r>
              <a:rPr lang="en-US" sz="2400" dirty="0" smtClean="0"/>
              <a:t>clays</a:t>
            </a:r>
          </a:p>
          <a:p>
            <a:pPr algn="just">
              <a:lnSpc>
                <a:spcPct val="150000"/>
              </a:lnSpc>
            </a:pPr>
            <a:r>
              <a:rPr lang="en-US" sz="2400" dirty="0" smtClean="0"/>
              <a:t>    to </a:t>
            </a:r>
            <a:r>
              <a:rPr lang="en-US" sz="2400" dirty="0"/>
              <a:t>reduce particle size below 50mm</a:t>
            </a:r>
            <a:r>
              <a:rPr lang="en-US" sz="2400" dirty="0" smtClean="0"/>
              <a:t>.</a:t>
            </a:r>
          </a:p>
          <a:p>
            <a:pPr marL="342900" indent="-342900" algn="just">
              <a:buFont typeface="Arial" panose="020B0604020202020204" pitchFamily="34" charset="0"/>
              <a:buChar char="•"/>
            </a:pPr>
            <a:endParaRPr lang="en-US" sz="2400" dirty="0" smtClean="0"/>
          </a:p>
          <a:p>
            <a:pPr marL="342900" indent="-342900" algn="just">
              <a:lnSpc>
                <a:spcPct val="150000"/>
              </a:lnSpc>
              <a:buFont typeface="Arial" panose="020B0604020202020204" pitchFamily="34" charset="0"/>
              <a:buChar char="•"/>
            </a:pPr>
            <a:r>
              <a:rPr lang="en-US" sz="2400" dirty="0" smtClean="0"/>
              <a:t> </a:t>
            </a:r>
            <a:r>
              <a:rPr lang="en-US" sz="2400" dirty="0"/>
              <a:t>The discharged raw mix (limestone 70%, clays 30%) is fed onto a </a:t>
            </a:r>
            <a:r>
              <a:rPr lang="en-US" sz="2400" u="sng" dirty="0"/>
              <a:t>belt conveyor </a:t>
            </a:r>
            <a:endParaRPr lang="en-US" sz="2400" dirty="0"/>
          </a:p>
          <a:p>
            <a:pPr marL="342900" indent="-342900" algn="just">
              <a:buFont typeface="Arial" panose="020B0604020202020204" pitchFamily="34" charset="0"/>
              <a:buChar char="•"/>
            </a:pPr>
            <a:endParaRPr lang="en-US" sz="2400" dirty="0" smtClean="0"/>
          </a:p>
          <a:p>
            <a:pPr marL="342900" indent="-342900" algn="just">
              <a:lnSpc>
                <a:spcPct val="150000"/>
              </a:lnSpc>
              <a:buFont typeface="Arial" panose="020B0604020202020204" pitchFamily="34" charset="0"/>
              <a:buChar char="•"/>
            </a:pPr>
            <a:r>
              <a:rPr lang="en-US" sz="2400" dirty="0" smtClean="0"/>
              <a:t>The </a:t>
            </a:r>
            <a:r>
              <a:rPr lang="en-US" sz="2400" dirty="0"/>
              <a:t>raw mix is fed into a circular storage unit called a </a:t>
            </a:r>
            <a:r>
              <a:rPr lang="en-US" sz="2400" u="sng" dirty="0"/>
              <a:t>raw mix storage. </a:t>
            </a:r>
          </a:p>
        </p:txBody>
      </p:sp>
      <p:pic>
        <p:nvPicPr>
          <p:cNvPr id="2097158" name="Picture 2"/>
          <p:cNvPicPr>
            <a:picLocks noChangeAspect="1" noChangeArrowheads="1"/>
          </p:cNvPicPr>
          <p:nvPr/>
        </p:nvPicPr>
        <p:blipFill>
          <a:blip r:embed="rId2"/>
          <a:srcRect/>
          <a:stretch>
            <a:fillRect/>
          </a:stretch>
        </p:blipFill>
        <p:spPr bwMode="auto">
          <a:xfrm>
            <a:off x="4495800" y="1219200"/>
            <a:ext cx="3886200" cy="2666999"/>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Rectangle 1"/>
          <p:cNvSpPr/>
          <p:nvPr/>
        </p:nvSpPr>
        <p:spPr>
          <a:xfrm>
            <a:off x="152400" y="304800"/>
            <a:ext cx="8839200" cy="584775"/>
          </a:xfrm>
          <a:prstGeom prst="rect">
            <a:avLst/>
          </a:prstGeom>
        </p:spPr>
        <p:txBody>
          <a:bodyPr wrap="square">
            <a:spAutoFit/>
          </a:bodyPr>
          <a:lstStyle/>
          <a:p>
            <a:r>
              <a:rPr lang="en-US" sz="3200" b="1" dirty="0"/>
              <a:t>Step 3: Raw meal </a:t>
            </a:r>
            <a:r>
              <a:rPr lang="en-US" sz="3200" b="1" dirty="0" smtClean="0"/>
              <a:t> grinding and mixing</a:t>
            </a:r>
            <a:endParaRPr lang="en-US" sz="3200" b="1" dirty="0"/>
          </a:p>
        </p:txBody>
      </p:sp>
      <p:sp>
        <p:nvSpPr>
          <p:cNvPr id="1048618" name="TextBox 3"/>
          <p:cNvSpPr txBox="1"/>
          <p:nvPr/>
        </p:nvSpPr>
        <p:spPr>
          <a:xfrm>
            <a:off x="152400" y="1066800"/>
            <a:ext cx="8610600" cy="5816977"/>
          </a:xfrm>
          <a:prstGeom prst="rect">
            <a:avLst/>
          </a:prstGeom>
        </p:spPr>
        <p:txBody>
          <a:bodyPr wrap="square">
            <a:spAutoFit/>
          </a:bodyPr>
          <a:lstStyle>
            <a:defPPr>
              <a:defRPr lang="en-US"/>
            </a:defPPr>
            <a:lvl1pPr marL="342900" indent="-342900" algn="just">
              <a:lnSpc>
                <a:spcPct val="150000"/>
              </a:lnSpc>
              <a:buFont typeface="Arial" panose="020B0604020202020204" pitchFamily="34" charset="0"/>
              <a:buChar char="•"/>
              <a:defRPr sz="2400"/>
            </a:lvl1pPr>
          </a:lstStyle>
          <a:p>
            <a:r>
              <a:rPr lang="en-US" dirty="0"/>
              <a:t>The crushed materials are again grinded to get fine particles into ball mill or tube </a:t>
            </a:r>
            <a:r>
              <a:rPr lang="en-US" dirty="0" smtClean="0"/>
              <a:t>mills</a:t>
            </a:r>
          </a:p>
          <a:p>
            <a:pPr>
              <a:lnSpc>
                <a:spcPct val="100000"/>
              </a:lnSpc>
            </a:pPr>
            <a:endParaRPr lang="en-US" dirty="0"/>
          </a:p>
          <a:p>
            <a:r>
              <a:rPr lang="en-US" dirty="0"/>
              <a:t>Each finely grinded </a:t>
            </a:r>
            <a:r>
              <a:rPr lang="en-US" dirty="0" smtClean="0"/>
              <a:t>material</a:t>
            </a:r>
          </a:p>
          <a:p>
            <a:pPr marL="0" indent="0">
              <a:buNone/>
            </a:pPr>
            <a:r>
              <a:rPr lang="en-US" dirty="0" smtClean="0"/>
              <a:t>    </a:t>
            </a:r>
            <a:r>
              <a:rPr lang="en-US" dirty="0"/>
              <a:t>is stored in hopper after </a:t>
            </a:r>
            <a:r>
              <a:rPr lang="en-US" dirty="0" smtClean="0"/>
              <a:t>screening</a:t>
            </a:r>
          </a:p>
          <a:p>
            <a:pPr>
              <a:lnSpc>
                <a:spcPct val="100000"/>
              </a:lnSpc>
            </a:pPr>
            <a:endParaRPr lang="en-US" dirty="0"/>
          </a:p>
          <a:p>
            <a:r>
              <a:rPr lang="en-US" dirty="0"/>
              <a:t>Now these powdered materials are mixed in required </a:t>
            </a:r>
            <a:r>
              <a:rPr lang="en-US" dirty="0" smtClean="0"/>
              <a:t>proportion </a:t>
            </a:r>
            <a:r>
              <a:rPr lang="en-US" dirty="0"/>
              <a:t>to get dry raw </a:t>
            </a:r>
            <a:r>
              <a:rPr lang="en-US" dirty="0" smtClean="0"/>
              <a:t>mix</a:t>
            </a:r>
          </a:p>
          <a:p>
            <a:pPr marL="0" indent="0">
              <a:lnSpc>
                <a:spcPct val="100000"/>
              </a:lnSpc>
              <a:buNone/>
            </a:pPr>
            <a:r>
              <a:rPr lang="en-US" dirty="0" smtClean="0"/>
              <a:t> </a:t>
            </a:r>
            <a:endParaRPr lang="en-US" dirty="0"/>
          </a:p>
          <a:p>
            <a:r>
              <a:rPr lang="en-US" dirty="0"/>
              <a:t>The raw mix is then stored in silos and kept ready to be sent into rotary kiln</a:t>
            </a:r>
          </a:p>
        </p:txBody>
      </p:sp>
      <p:pic>
        <p:nvPicPr>
          <p:cNvPr id="2097159" name="Picture 4"/>
          <p:cNvPicPr>
            <a:picLocks noChangeAspect="1" noChangeArrowheads="1"/>
          </p:cNvPicPr>
          <p:nvPr/>
        </p:nvPicPr>
        <p:blipFill rotWithShape="1">
          <a:blip r:embed="rId2"/>
          <a:srcRect l="2496"/>
          <a:stretch>
            <a:fillRect/>
          </a:stretch>
        </p:blipFill>
        <p:spPr bwMode="auto">
          <a:xfrm>
            <a:off x="4973782" y="1676400"/>
            <a:ext cx="3789218" cy="21526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Rectangle 1"/>
          <p:cNvSpPr/>
          <p:nvPr/>
        </p:nvSpPr>
        <p:spPr>
          <a:xfrm>
            <a:off x="228600" y="381000"/>
            <a:ext cx="8686800" cy="584775"/>
          </a:xfrm>
          <a:prstGeom prst="rect">
            <a:avLst/>
          </a:prstGeom>
        </p:spPr>
        <p:txBody>
          <a:bodyPr wrap="square">
            <a:spAutoFit/>
          </a:bodyPr>
          <a:lstStyle/>
          <a:p>
            <a:pPr algn="ctr"/>
            <a:r>
              <a:rPr lang="en-US" sz="3200" b="1" dirty="0"/>
              <a:t>Step 4: </a:t>
            </a:r>
            <a:r>
              <a:rPr lang="en-US" sz="3200" b="1" dirty="0" err="1" smtClean="0"/>
              <a:t>Clinkerization</a:t>
            </a:r>
            <a:r>
              <a:rPr lang="en-US" sz="3200" b="1" dirty="0" smtClean="0"/>
              <a:t> in the Rotary Kiln</a:t>
            </a:r>
            <a:endParaRPr lang="en-US" sz="3200" b="1" dirty="0"/>
          </a:p>
        </p:txBody>
      </p:sp>
      <p:sp>
        <p:nvSpPr>
          <p:cNvPr id="1048620" name="Rectangle 2"/>
          <p:cNvSpPr/>
          <p:nvPr/>
        </p:nvSpPr>
        <p:spPr>
          <a:xfrm>
            <a:off x="228600" y="1295400"/>
            <a:ext cx="8686800" cy="1323439"/>
          </a:xfrm>
          <a:prstGeom prst="rect">
            <a:avLst/>
          </a:prstGeom>
        </p:spPr>
        <p:txBody>
          <a:bodyPr wrap="square">
            <a:spAutoFit/>
          </a:bodyPr>
          <a:lstStyle/>
          <a:p>
            <a:r>
              <a:rPr lang="en-US" sz="2400" dirty="0" smtClean="0"/>
              <a:t>The raw mix is then burnt </a:t>
            </a:r>
            <a:r>
              <a:rPr lang="en-US" sz="2400" dirty="0"/>
              <a:t>in rotary kilns to </a:t>
            </a:r>
            <a:r>
              <a:rPr lang="en-US" sz="2400" dirty="0" smtClean="0"/>
              <a:t>form </a:t>
            </a:r>
            <a:r>
              <a:rPr lang="en-US" sz="2400" dirty="0"/>
              <a:t>hard granular sintered masses called </a:t>
            </a:r>
            <a:r>
              <a:rPr lang="en-US" sz="3200" b="1" dirty="0"/>
              <a:t>clinker</a:t>
            </a:r>
            <a:r>
              <a:rPr lang="en-US" sz="2400" dirty="0"/>
              <a:t> which contains the following compounds </a:t>
            </a:r>
          </a:p>
        </p:txBody>
      </p:sp>
      <p:pic>
        <p:nvPicPr>
          <p:cNvPr id="2097160" name="Picture 2"/>
          <p:cNvPicPr>
            <a:picLocks noChangeAspect="1" noChangeArrowheads="1"/>
          </p:cNvPicPr>
          <p:nvPr/>
        </p:nvPicPr>
        <p:blipFill>
          <a:blip r:embed="rId2"/>
          <a:srcRect/>
          <a:stretch>
            <a:fillRect/>
          </a:stretch>
        </p:blipFill>
        <p:spPr bwMode="auto">
          <a:xfrm>
            <a:off x="381000" y="2743200"/>
            <a:ext cx="7924800" cy="36576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Rectangle 1"/>
          <p:cNvSpPr/>
          <p:nvPr/>
        </p:nvSpPr>
        <p:spPr>
          <a:xfrm>
            <a:off x="76200" y="1295400"/>
            <a:ext cx="9067800" cy="5539978"/>
          </a:xfrm>
          <a:prstGeom prst="rect">
            <a:avLst/>
          </a:prstGeom>
        </p:spPr>
        <p:txBody>
          <a:bodyPr wrap="square">
            <a:spAutoFit/>
          </a:bodyPr>
          <a:lstStyle/>
          <a:p>
            <a:pPr algn="justLow">
              <a:lnSpc>
                <a:spcPct val="150000"/>
              </a:lnSpc>
              <a:buFont typeface="Wingdings" pitchFamily="2" charset="2"/>
              <a:buChar char="v"/>
            </a:pPr>
            <a:r>
              <a:rPr lang="en-US" sz="2800" b="1" u="sng" dirty="0" smtClean="0"/>
              <a:t>Calcination process</a:t>
            </a:r>
            <a:r>
              <a:rPr lang="en-US" sz="2400" dirty="0" smtClean="0"/>
              <a:t> begins </a:t>
            </a:r>
            <a:r>
              <a:rPr lang="en-US" sz="2400" dirty="0"/>
              <a:t>with the decomposition of calcium carbonate (CaCO3) at about 900 °C to leave calcium oxide (</a:t>
            </a:r>
            <a:r>
              <a:rPr lang="en-US" sz="2400" dirty="0" err="1"/>
              <a:t>CaO</a:t>
            </a:r>
            <a:r>
              <a:rPr lang="en-US" sz="2400" dirty="0"/>
              <a:t>, lime) and liberate gaseous carbon dioxide (CO2</a:t>
            </a:r>
            <a:r>
              <a:rPr lang="en-US" sz="2400" dirty="0" smtClean="0"/>
              <a:t>)</a:t>
            </a:r>
          </a:p>
          <a:p>
            <a:pPr algn="justLow">
              <a:lnSpc>
                <a:spcPct val="150000"/>
              </a:lnSpc>
              <a:buFont typeface="Wingdings" pitchFamily="2" charset="2"/>
              <a:buChar char="v"/>
            </a:pPr>
            <a:r>
              <a:rPr lang="en-US" sz="2800" b="1" u="sng" dirty="0" smtClean="0"/>
              <a:t>Clinkering process</a:t>
            </a:r>
            <a:r>
              <a:rPr lang="en-US" sz="2800" b="1" dirty="0" smtClean="0"/>
              <a:t> </a:t>
            </a:r>
            <a:r>
              <a:rPr lang="en-US" sz="2400" dirty="0" smtClean="0"/>
              <a:t>in </a:t>
            </a:r>
            <a:r>
              <a:rPr lang="en-US" sz="2400" dirty="0"/>
              <a:t>which the </a:t>
            </a:r>
            <a:r>
              <a:rPr lang="en-US" sz="2400" dirty="0" err="1" smtClean="0"/>
              <a:t>CaO</a:t>
            </a:r>
            <a:r>
              <a:rPr lang="en-US" sz="2400" dirty="0" smtClean="0"/>
              <a:t> reacts </a:t>
            </a:r>
            <a:r>
              <a:rPr lang="en-US" sz="2400" dirty="0"/>
              <a:t>at high temperature (typically 1400-1500 °C) with silica, alumina, and ferrous oxide to form the silicates, aluminates, and ferrites of calcium which comprise the </a:t>
            </a:r>
            <a:r>
              <a:rPr lang="en-US" sz="3200" b="1" dirty="0" smtClean="0"/>
              <a:t>Clinker</a:t>
            </a:r>
            <a:r>
              <a:rPr lang="en-US" sz="3200" dirty="0" smtClean="0"/>
              <a:t>(</a:t>
            </a:r>
            <a:r>
              <a:rPr lang="en-US" sz="2400" dirty="0" smtClean="0"/>
              <a:t>C3A</a:t>
            </a:r>
            <a:r>
              <a:rPr lang="en-US" sz="2400" dirty="0"/>
              <a:t>, C4AF, C2S, </a:t>
            </a:r>
            <a:r>
              <a:rPr lang="en-US" sz="2400" dirty="0" smtClean="0"/>
              <a:t>C3S). </a:t>
            </a:r>
            <a:endParaRPr lang="en-US" sz="2400" dirty="0"/>
          </a:p>
          <a:p>
            <a:pPr algn="justLow">
              <a:lnSpc>
                <a:spcPct val="150000"/>
              </a:lnSpc>
              <a:buFont typeface="Wingdings" pitchFamily="2" charset="2"/>
              <a:buChar char="v"/>
            </a:pPr>
            <a:r>
              <a:rPr lang="en-US" sz="2800" b="1" u="sng" dirty="0" smtClean="0"/>
              <a:t>Cement production </a:t>
            </a:r>
            <a:r>
              <a:rPr lang="en-US" sz="2400" dirty="0" smtClean="0"/>
              <a:t>in which the </a:t>
            </a:r>
            <a:r>
              <a:rPr lang="en-US" sz="2400" dirty="0"/>
              <a:t>clinker is </a:t>
            </a:r>
            <a:r>
              <a:rPr lang="en-US" sz="2400" dirty="0" smtClean="0"/>
              <a:t>ground </a:t>
            </a:r>
            <a:r>
              <a:rPr lang="en-US" sz="2400" dirty="0"/>
              <a:t>or milled together with gypsum </a:t>
            </a:r>
            <a:r>
              <a:rPr lang="en-US" sz="2400" dirty="0" smtClean="0"/>
              <a:t>to </a:t>
            </a:r>
            <a:r>
              <a:rPr lang="en-US" sz="2400" dirty="0"/>
              <a:t>produce cement. </a:t>
            </a:r>
          </a:p>
        </p:txBody>
      </p:sp>
      <p:sp>
        <p:nvSpPr>
          <p:cNvPr id="1048622" name="Title 2"/>
          <p:cNvSpPr>
            <a:spLocks noGrp="1"/>
          </p:cNvSpPr>
          <p:nvPr>
            <p:ph type="title"/>
          </p:nvPr>
        </p:nvSpPr>
        <p:spPr>
          <a:xfrm>
            <a:off x="0" y="46038"/>
            <a:ext cx="9144000" cy="1249362"/>
          </a:xfrm>
          <a:solidFill>
            <a:srgbClr val="FF0000"/>
          </a:solidFill>
        </p:spPr>
        <p:txBody>
          <a:bodyPr>
            <a:normAutofit fontScale="90000"/>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 basic chemistry of the cement manufacturing process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2"/>
          <p:cNvPicPr>
            <a:picLocks noChangeAspect="1" noChangeArrowheads="1"/>
          </p:cNvPicPr>
          <p:nvPr/>
        </p:nvPicPr>
        <p:blipFill>
          <a:blip r:embed="rId2"/>
          <a:srcRect/>
          <a:stretch>
            <a:fillRect/>
          </a:stretch>
        </p:blipFill>
        <p:spPr bwMode="auto">
          <a:xfrm>
            <a:off x="381000" y="304800"/>
            <a:ext cx="8382000" cy="1676400"/>
          </a:xfrm>
          <a:prstGeom prst="rect">
            <a:avLst/>
          </a:prstGeom>
          <a:noFill/>
          <a:ln>
            <a:noFill/>
          </a:ln>
        </p:spPr>
      </p:pic>
      <p:sp>
        <p:nvSpPr>
          <p:cNvPr id="1048623" name="Rectangle 1"/>
          <p:cNvSpPr/>
          <p:nvPr/>
        </p:nvSpPr>
        <p:spPr>
          <a:xfrm>
            <a:off x="228600" y="2133600"/>
            <a:ext cx="8763000" cy="3970318"/>
          </a:xfrm>
          <a:prstGeom prst="rect">
            <a:avLst/>
          </a:prstGeom>
          <a:solidFill>
            <a:schemeClr val="bg2">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lnSpc>
                <a:spcPct val="150000"/>
              </a:lnSpc>
            </a:pPr>
            <a:r>
              <a:rPr lang="en-US" sz="2800" b="1" dirty="0">
                <a:solidFill>
                  <a:schemeClr val="bg1"/>
                </a:solidFill>
                <a:effectLst>
                  <a:outerShdw blurRad="38100" dist="38100" dir="2700000" algn="tl">
                    <a:srgbClr val="000000">
                      <a:alpha val="43137"/>
                    </a:srgbClr>
                  </a:outerShdw>
                </a:effectLst>
              </a:rPr>
              <a:t>In both </a:t>
            </a:r>
            <a:r>
              <a:rPr lang="en-US" sz="2800" b="1" u="sng" dirty="0" smtClean="0">
                <a:solidFill>
                  <a:schemeClr val="bg1"/>
                </a:solidFill>
                <a:effectLst>
                  <a:outerShdw blurRad="38100" dist="38100" dir="2700000" algn="tl">
                    <a:srgbClr val="000000">
                      <a:alpha val="43137"/>
                    </a:srgbClr>
                  </a:outerShdw>
                </a:effectLst>
              </a:rPr>
              <a:t>wet and dry </a:t>
            </a:r>
            <a:r>
              <a:rPr lang="en-US" sz="2800" b="1" u="sng" dirty="0">
                <a:solidFill>
                  <a:schemeClr val="bg1"/>
                </a:solidFill>
                <a:effectLst>
                  <a:outerShdw blurRad="38100" dist="38100" dir="2700000" algn="tl">
                    <a:srgbClr val="000000">
                      <a:alpha val="43137"/>
                    </a:srgbClr>
                  </a:outerShdw>
                </a:effectLst>
              </a:rPr>
              <a:t>processes</a:t>
            </a:r>
            <a:r>
              <a:rPr lang="en-US" sz="2800" b="1" dirty="0">
                <a:solidFill>
                  <a:schemeClr val="bg1"/>
                </a:solidFill>
                <a:effectLst>
                  <a:outerShdw blurRad="38100" dist="38100" dir="2700000" algn="tl">
                    <a:srgbClr val="000000">
                      <a:alpha val="43137"/>
                    </a:srgbClr>
                  </a:outerShdw>
                </a:effectLst>
              </a:rPr>
              <a:t> </a:t>
            </a:r>
            <a:r>
              <a:rPr lang="en-US" sz="2800" b="1" dirty="0" smtClean="0">
                <a:solidFill>
                  <a:schemeClr val="bg1"/>
                </a:solidFill>
                <a:effectLst>
                  <a:outerShdw blurRad="38100" dist="38100" dir="2700000" algn="tl">
                    <a:srgbClr val="000000">
                      <a:alpha val="43137"/>
                    </a:srgbClr>
                  </a:outerShdw>
                </a:effectLst>
              </a:rPr>
              <a:t>the 3 distinct </a:t>
            </a:r>
            <a:r>
              <a:rPr lang="en-US" sz="2800" b="1" dirty="0">
                <a:solidFill>
                  <a:schemeClr val="bg1"/>
                </a:solidFill>
                <a:effectLst>
                  <a:outerShdw blurRad="38100" dist="38100" dir="2700000" algn="tl">
                    <a:srgbClr val="000000">
                      <a:alpha val="43137"/>
                    </a:srgbClr>
                  </a:outerShdw>
                </a:effectLst>
              </a:rPr>
              <a:t>operations of </a:t>
            </a:r>
            <a:r>
              <a:rPr lang="en-US" sz="2800" b="1" dirty="0" smtClean="0">
                <a:solidFill>
                  <a:schemeClr val="bg1"/>
                </a:solidFill>
                <a:effectLst>
                  <a:outerShdw blurRad="38100" dist="38100" dir="2700000" algn="tl">
                    <a:srgbClr val="000000">
                      <a:alpha val="43137"/>
                    </a:srgbClr>
                  </a:outerShdw>
                </a:effectLst>
              </a:rPr>
              <a:t>:</a:t>
            </a:r>
          </a:p>
          <a:p>
            <a:pPr marL="514350" indent="-514350" algn="just">
              <a:lnSpc>
                <a:spcPct val="150000"/>
              </a:lnSpc>
              <a:buAutoNum type="alphaLcParenBoth"/>
            </a:pPr>
            <a:r>
              <a:rPr lang="en-US" sz="2800" b="1" dirty="0" smtClean="0">
                <a:solidFill>
                  <a:srgbClr val="00B050"/>
                </a:solidFill>
                <a:effectLst>
                  <a:outerShdw blurRad="38100" dist="38100" dir="2700000" algn="tl">
                    <a:srgbClr val="000000">
                      <a:alpha val="43137"/>
                    </a:srgbClr>
                  </a:outerShdw>
                </a:effectLst>
              </a:rPr>
              <a:t> Mixing</a:t>
            </a:r>
            <a:r>
              <a:rPr lang="en-US" sz="2800" b="1" dirty="0">
                <a:solidFill>
                  <a:srgbClr val="00B050"/>
                </a:solidFill>
                <a:effectLst>
                  <a:outerShdw blurRad="38100" dist="38100" dir="2700000" algn="tl">
                    <a:srgbClr val="000000">
                      <a:alpha val="43137"/>
                    </a:srgbClr>
                  </a:outerShdw>
                </a:effectLst>
              </a:rPr>
              <a:t>, Ball mill </a:t>
            </a:r>
            <a:endParaRPr lang="en-US" sz="2800" b="1" dirty="0" smtClean="0">
              <a:solidFill>
                <a:srgbClr val="00B050"/>
              </a:solidFill>
              <a:effectLst>
                <a:outerShdw blurRad="38100" dist="38100" dir="2700000" algn="tl">
                  <a:srgbClr val="000000">
                    <a:alpha val="43137"/>
                  </a:srgbClr>
                </a:outerShdw>
              </a:effectLst>
            </a:endParaRPr>
          </a:p>
          <a:p>
            <a:pPr marL="514350" indent="-514350" algn="just">
              <a:lnSpc>
                <a:spcPct val="150000"/>
              </a:lnSpc>
              <a:buAutoNum type="alphaLcParenBoth"/>
            </a:pPr>
            <a:r>
              <a:rPr lang="en-US" sz="2800" b="1" dirty="0" smtClean="0">
                <a:solidFill>
                  <a:srgbClr val="F6A6F2"/>
                </a:solidFill>
                <a:effectLst>
                  <a:outerShdw blurRad="38100" dist="38100" dir="2700000" algn="tl">
                    <a:srgbClr val="000000">
                      <a:alpha val="43137"/>
                    </a:srgbClr>
                  </a:outerShdw>
                </a:effectLst>
              </a:rPr>
              <a:t> Burning</a:t>
            </a:r>
            <a:r>
              <a:rPr lang="en-US" sz="2800" b="1" dirty="0">
                <a:solidFill>
                  <a:srgbClr val="F6A6F2"/>
                </a:solidFill>
                <a:effectLst>
                  <a:outerShdw blurRad="38100" dist="38100" dir="2700000" algn="tl">
                    <a:srgbClr val="000000">
                      <a:alpha val="43137"/>
                    </a:srgbClr>
                  </a:outerShdw>
                </a:effectLst>
              </a:rPr>
              <a:t>, Rotary kiln </a:t>
            </a:r>
            <a:r>
              <a:rPr lang="en-US" sz="2800" b="1" dirty="0" smtClean="0">
                <a:solidFill>
                  <a:srgbClr val="F6A6F2"/>
                </a:solidFill>
                <a:effectLst>
                  <a:outerShdw blurRad="38100" dist="38100" dir="2700000" algn="tl">
                    <a:srgbClr val="000000">
                      <a:alpha val="43137"/>
                    </a:srgbClr>
                  </a:outerShdw>
                </a:effectLst>
              </a:rPr>
              <a:t> </a:t>
            </a:r>
          </a:p>
          <a:p>
            <a:pPr marL="514350" indent="-514350" algn="just">
              <a:lnSpc>
                <a:spcPct val="150000"/>
              </a:lnSpc>
              <a:buAutoNum type="alphaLcParenBoth"/>
            </a:pPr>
            <a:r>
              <a:rPr lang="en-US" sz="2800" b="1" dirty="0" smtClean="0">
                <a:solidFill>
                  <a:schemeClr val="bg2">
                    <a:lumMod val="60000"/>
                    <a:lumOff val="40000"/>
                  </a:schemeClr>
                </a:solidFill>
                <a:effectLst>
                  <a:outerShdw blurRad="38100" dist="38100" dir="2700000" algn="tl">
                    <a:srgbClr val="000000">
                      <a:alpha val="43137"/>
                    </a:srgbClr>
                  </a:outerShdw>
                </a:effectLst>
              </a:rPr>
              <a:t> Grinding </a:t>
            </a:r>
          </a:p>
          <a:p>
            <a:pPr algn="just">
              <a:lnSpc>
                <a:spcPct val="150000"/>
              </a:lnSpc>
            </a:pPr>
            <a:r>
              <a:rPr lang="en-US" sz="2800" b="1" dirty="0" smtClean="0">
                <a:solidFill>
                  <a:schemeClr val="bg1"/>
                </a:solidFill>
                <a:effectLst>
                  <a:outerShdw blurRad="38100" dist="38100" dir="2700000" algn="tl">
                    <a:srgbClr val="000000">
                      <a:alpha val="43137"/>
                    </a:srgbClr>
                  </a:outerShdw>
                </a:effectLst>
              </a:rPr>
              <a:t>are </a:t>
            </a:r>
            <a:r>
              <a:rPr lang="en-US" sz="2800" b="1" dirty="0">
                <a:solidFill>
                  <a:schemeClr val="bg1"/>
                </a:solidFill>
                <a:effectLst>
                  <a:outerShdw blurRad="38100" dist="38100" dir="2700000" algn="tl">
                    <a:srgbClr val="000000">
                      <a:alpha val="43137"/>
                    </a:srgbClr>
                  </a:outerShdw>
                </a:effectLst>
              </a:rPr>
              <a:t>carried out.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a:xfrm>
            <a:off x="0" y="0"/>
            <a:ext cx="9144000" cy="1143000"/>
          </a:xfrm>
          <a:solidFill>
            <a:srgbClr val="00B050"/>
          </a:solidFill>
        </p:spPr>
        <p:txBody>
          <a:bodyPr>
            <a:noAutofit/>
          </a:bodyPr>
          <a:lstStyle/>
          <a:p>
            <a:pPr algn="l"/>
            <a:r>
              <a:rPr lang="en-US" sz="3600" b="1" dirty="0" smtClean="0"/>
              <a:t/>
            </a:r>
            <a:br>
              <a:rPr lang="en-US" sz="3600" b="1" dirty="0" smtClean="0"/>
            </a:br>
            <a:r>
              <a:rPr lang="en-US" sz="3600" b="1" dirty="0"/>
              <a:t/>
            </a:r>
            <a:br>
              <a:rPr lang="en-US" sz="3600" b="1" dirty="0"/>
            </a:br>
            <a:r>
              <a:rPr lang="en-US" sz="3600" b="1" dirty="0" smtClean="0"/>
              <a:t>Cement Clinker </a:t>
            </a:r>
            <a:r>
              <a:rPr lang="en-US" sz="3600" b="1" dirty="0"/>
              <a:t>is </a:t>
            </a:r>
            <a:r>
              <a:rPr lang="en-US" sz="3600" b="1" dirty="0" smtClean="0"/>
              <a:t>Manufactured </a:t>
            </a:r>
            <a:r>
              <a:rPr lang="en-US" sz="3600" b="1" dirty="0"/>
              <a:t>by </a:t>
            </a:r>
            <a:r>
              <a:rPr lang="en-US" sz="3600" b="1" dirty="0" smtClean="0"/>
              <a:t>: </a:t>
            </a:r>
            <a:br>
              <a:rPr lang="en-US" sz="3600" b="1" dirty="0" smtClean="0"/>
            </a:br>
            <a:r>
              <a:rPr lang="en-US" sz="3600" dirty="0" smtClean="0"/>
              <a:t/>
            </a:r>
            <a:br>
              <a:rPr lang="en-US" sz="3600" dirty="0" smtClean="0"/>
            </a:br>
            <a:r>
              <a:rPr lang="en-US" sz="3600" b="1" dirty="0" smtClean="0">
                <a:solidFill>
                  <a:srgbClr val="FFFF00"/>
                </a:solidFill>
              </a:rPr>
              <a:t>1</a:t>
            </a:r>
            <a:r>
              <a:rPr lang="en-US" sz="3600" b="1" dirty="0">
                <a:solidFill>
                  <a:srgbClr val="FFFF00"/>
                </a:solidFill>
              </a:rPr>
              <a:t>. </a:t>
            </a:r>
            <a:r>
              <a:rPr lang="en-US" sz="3600" b="1" u="sng" dirty="0">
                <a:solidFill>
                  <a:srgbClr val="FFFF00"/>
                </a:solidFill>
              </a:rPr>
              <a:t>Wet Process </a:t>
            </a:r>
            <a:r>
              <a:rPr lang="en-US" sz="3600" dirty="0">
                <a:solidFill>
                  <a:srgbClr val="FFFF00"/>
                </a:solidFill>
              </a:rPr>
              <a:t>[use water in production] </a:t>
            </a:r>
          </a:p>
        </p:txBody>
      </p:sp>
      <p:sp>
        <p:nvSpPr>
          <p:cNvPr id="1048625" name="Rectangle 3"/>
          <p:cNvSpPr/>
          <p:nvPr/>
        </p:nvSpPr>
        <p:spPr>
          <a:xfrm>
            <a:off x="0" y="1981200"/>
            <a:ext cx="9144000" cy="4647426"/>
          </a:xfrm>
          <a:prstGeom prst="rect">
            <a:avLst/>
          </a:prstGeom>
        </p:spPr>
        <p:txBody>
          <a:bodyPr wrap="square">
            <a:spAutoFit/>
          </a:bodyPr>
          <a:lstStyle/>
          <a:p>
            <a:pPr marL="514350" indent="-514350">
              <a:buAutoNum type="romanLcParenBoth"/>
            </a:pPr>
            <a:r>
              <a:rPr lang="en-US" sz="3200" b="1" u="sng" dirty="0" smtClean="0"/>
              <a:t>Mixing</a:t>
            </a:r>
          </a:p>
          <a:p>
            <a:pPr marL="514350" indent="-514350" algn="just">
              <a:buFont typeface="Wingdings" panose="05000000000000000000" pitchFamily="2" charset="2"/>
              <a:buChar char="q"/>
            </a:pPr>
            <a:r>
              <a:rPr lang="en-US" sz="2400" b="1" dirty="0" smtClean="0"/>
              <a:t>The </a:t>
            </a:r>
            <a:r>
              <a:rPr lang="en-US" sz="2400" b="1" dirty="0"/>
              <a:t>crushed raw materials in desired proportions are fed into ball mills </a:t>
            </a:r>
            <a:endParaRPr lang="en-US" sz="2400" b="1" dirty="0" smtClean="0"/>
          </a:p>
          <a:p>
            <a:pPr marL="342900" indent="-342900" algn="just">
              <a:lnSpc>
                <a:spcPct val="150000"/>
              </a:lnSpc>
              <a:buFont typeface="Wingdings" panose="05000000000000000000" pitchFamily="2" charset="2"/>
              <a:buChar char="q"/>
            </a:pPr>
            <a:r>
              <a:rPr lang="en-US" sz="2400" b="1" dirty="0" smtClean="0"/>
              <a:t>A </a:t>
            </a:r>
            <a:r>
              <a:rPr lang="en-US" sz="2400" b="1" dirty="0"/>
              <a:t> </a:t>
            </a:r>
            <a:r>
              <a:rPr lang="en-US" sz="2400" b="1" dirty="0" smtClean="0"/>
              <a:t>35 -40% water </a:t>
            </a:r>
            <a:r>
              <a:rPr lang="en-US" sz="2400" b="1" dirty="0"/>
              <a:t>to is added to </a:t>
            </a:r>
            <a:r>
              <a:rPr lang="en-US" sz="2400" b="1" dirty="0" smtClean="0"/>
              <a:t>it to form a slurry. </a:t>
            </a:r>
          </a:p>
          <a:p>
            <a:pPr marL="342900" indent="-342900" algn="just">
              <a:lnSpc>
                <a:spcPct val="150000"/>
              </a:lnSpc>
              <a:buFont typeface="Wingdings" panose="05000000000000000000" pitchFamily="2" charset="2"/>
              <a:buChar char="q"/>
            </a:pPr>
            <a:r>
              <a:rPr lang="en-US" sz="2400" b="1" dirty="0" smtClean="0"/>
              <a:t> This slurry is then passed into storage tanks known as silos where their proportioning is finally adjusted to ensure the correct chemical composition. </a:t>
            </a:r>
          </a:p>
          <a:p>
            <a:pPr marL="514350" indent="-514350" algn="just">
              <a:lnSpc>
                <a:spcPct val="150000"/>
              </a:lnSpc>
              <a:buFont typeface="Wingdings" panose="05000000000000000000" pitchFamily="2" charset="2"/>
              <a:buChar char="q"/>
            </a:pPr>
            <a:r>
              <a:rPr lang="en-US" sz="2400" b="1" dirty="0" smtClean="0">
                <a:effectLst>
                  <a:outerShdw blurRad="38100" dist="38100" dir="2700000" algn="tl">
                    <a:srgbClr val="000000">
                      <a:alpha val="43137"/>
                    </a:srgbClr>
                  </a:outerShdw>
                </a:effectLst>
              </a:rPr>
              <a:t>Corrected slurry is then fed into the rotary kiln for burning</a:t>
            </a: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Rectangle 1"/>
          <p:cNvSpPr/>
          <p:nvPr/>
        </p:nvSpPr>
        <p:spPr>
          <a:xfrm>
            <a:off x="228600" y="304800"/>
            <a:ext cx="3886200" cy="50110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en-US" sz="2400" dirty="0" smtClean="0">
                <a:effectLst>
                  <a:outerShdw blurRad="38100" dist="38100" dir="2700000" algn="tl">
                    <a:srgbClr val="000000">
                      <a:alpha val="43137"/>
                    </a:srgbClr>
                  </a:outerShdw>
                </a:effectLst>
              </a:rPr>
              <a:t>Ball mill is a rotating steel cylinder in which  there are hardened steel balls. When the mill rotates, the steel balls pulverize the raw materials which forms into a solution with water. This liquid mixture is known as slurry</a:t>
            </a:r>
            <a:endParaRPr lang="en-US" sz="2400" dirty="0">
              <a:effectLst>
                <a:outerShdw blurRad="38100" dist="38100" dir="2700000" algn="tl">
                  <a:srgbClr val="000000">
                    <a:alpha val="43137"/>
                  </a:srgbClr>
                </a:outerShdw>
              </a:effectLst>
            </a:endParaRPr>
          </a:p>
        </p:txBody>
      </p:sp>
      <p:sp>
        <p:nvSpPr>
          <p:cNvPr id="1048630" name="Rectangle 3"/>
          <p:cNvSpPr/>
          <p:nvPr/>
        </p:nvSpPr>
        <p:spPr>
          <a:xfrm>
            <a:off x="228600" y="5429071"/>
            <a:ext cx="8839200" cy="1133067"/>
          </a:xfrm>
          <a:prstGeom prst="rect">
            <a:avLst/>
          </a:prstGeom>
          <a:solidFill>
            <a:srgbClr val="00B050"/>
          </a:solidFill>
        </p:spPr>
        <p:txBody>
          <a:bodyPr wrap="square">
            <a:spAutoFit/>
          </a:bodyPr>
          <a:lstStyle/>
          <a:p>
            <a:pPr algn="ctr">
              <a:lnSpc>
                <a:spcPct val="150000"/>
              </a:lnSpc>
            </a:pPr>
            <a:r>
              <a:rPr lang="en-US" sz="2400" b="1" dirty="0" smtClean="0">
                <a:solidFill>
                  <a:schemeClr val="bg1"/>
                </a:solidFill>
                <a:effectLst>
                  <a:outerShdw blurRad="38100" dist="38100" dir="2700000" algn="tl">
                    <a:srgbClr val="000000">
                      <a:alpha val="43137"/>
                    </a:srgbClr>
                  </a:outerShdw>
                </a:effectLst>
              </a:rPr>
              <a:t>Composition of raw mix can be controlled better by the wet process than in dry process.</a:t>
            </a:r>
            <a:endParaRPr lang="en-US" sz="2400" b="1" dirty="0">
              <a:solidFill>
                <a:schemeClr val="bg1"/>
              </a:solidFill>
              <a:effectLst>
                <a:outerShdw blurRad="38100" dist="38100" dir="2700000" algn="tl">
                  <a:srgbClr val="000000">
                    <a:alpha val="43137"/>
                  </a:srgbClr>
                </a:outerShdw>
              </a:effectLst>
            </a:endParaRPr>
          </a:p>
        </p:txBody>
      </p:sp>
      <p:pic>
        <p:nvPicPr>
          <p:cNvPr id="2097162" name="Picture 2"/>
          <p:cNvPicPr>
            <a:picLocks noChangeAspect="1" noChangeArrowheads="1"/>
          </p:cNvPicPr>
          <p:nvPr/>
        </p:nvPicPr>
        <p:blipFill>
          <a:blip r:embed="rId2"/>
          <a:srcRect/>
          <a:stretch>
            <a:fillRect/>
          </a:stretch>
        </p:blipFill>
        <p:spPr bwMode="auto">
          <a:xfrm>
            <a:off x="4336473" y="270164"/>
            <a:ext cx="4800600" cy="5045687"/>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Rectangle 1"/>
          <p:cNvSpPr/>
          <p:nvPr/>
        </p:nvSpPr>
        <p:spPr>
          <a:xfrm>
            <a:off x="228600" y="76200"/>
            <a:ext cx="8915400" cy="6555641"/>
          </a:xfrm>
          <a:prstGeom prst="rect">
            <a:avLst/>
          </a:prstGeom>
        </p:spPr>
        <p:txBody>
          <a:bodyPr wrap="square">
            <a:spAutoFit/>
          </a:bodyPr>
          <a:lstStyle/>
          <a:p>
            <a:r>
              <a:rPr lang="en-US" sz="2400" b="1" dirty="0"/>
              <a:t>(ii)</a:t>
            </a:r>
            <a:r>
              <a:rPr lang="en-US" sz="2400" dirty="0"/>
              <a:t>       </a:t>
            </a:r>
            <a:r>
              <a:rPr lang="en-US" sz="3200" b="1" u="sng" dirty="0"/>
              <a:t>Burning</a:t>
            </a:r>
          </a:p>
          <a:p>
            <a:pPr marL="342900" indent="-342900" algn="just">
              <a:buFont typeface="Wingdings" panose="05000000000000000000" pitchFamily="2" charset="2"/>
              <a:buChar char="q"/>
            </a:pPr>
            <a:r>
              <a:rPr lang="en-US" sz="2400" dirty="0"/>
              <a:t> Corrected slurry is fed at the higher end of the inclined rotary kiln </a:t>
            </a:r>
            <a:r>
              <a:rPr lang="en-US" sz="2400" dirty="0" smtClean="0"/>
              <a:t>whereas </a:t>
            </a:r>
            <a:r>
              <a:rPr lang="en-US" sz="2400" dirty="0"/>
              <a:t>from the lower end of the kiln flame is produced by injecting pulverized coal with a blast  of air. </a:t>
            </a:r>
            <a:endParaRPr lang="en-US" sz="2400" dirty="0" smtClean="0"/>
          </a:p>
          <a:p>
            <a:pPr algn="just"/>
            <a:endParaRPr lang="en-US" sz="2400" dirty="0" smtClean="0"/>
          </a:p>
          <a:p>
            <a:pPr marL="342900" indent="-342900" algn="just">
              <a:buFont typeface="Wingdings" panose="05000000000000000000" pitchFamily="2" charset="2"/>
              <a:buChar char="q"/>
            </a:pPr>
            <a:r>
              <a:rPr lang="en-US" sz="2400" dirty="0" smtClean="0"/>
              <a:t>Slurry </a:t>
            </a:r>
            <a:r>
              <a:rPr lang="en-US" sz="2400" dirty="0"/>
              <a:t>on entering the furnace losses moisture and forms into small lumps or “nodules”. </a:t>
            </a:r>
            <a:endParaRPr lang="en-US" sz="2400" dirty="0" smtClean="0"/>
          </a:p>
          <a:p>
            <a:pPr marL="342900" indent="-342900" algn="just">
              <a:buFont typeface="Wingdings" panose="05000000000000000000" pitchFamily="2" charset="2"/>
              <a:buChar char="q"/>
            </a:pPr>
            <a:endParaRPr lang="en-US" sz="2400" dirty="0"/>
          </a:p>
          <a:p>
            <a:pPr marL="342900" indent="-342900" algn="just">
              <a:buFont typeface="Wingdings" panose="05000000000000000000" pitchFamily="2" charset="2"/>
              <a:buChar char="q"/>
            </a:pPr>
            <a:r>
              <a:rPr lang="en-US" sz="2400" dirty="0" smtClean="0"/>
              <a:t>The </a:t>
            </a:r>
            <a:r>
              <a:rPr lang="en-US" sz="2400" dirty="0"/>
              <a:t>nodules gradually roll down passing through zones of rising temperature until they reach burning zone where they are finally burnt at 1500 to 1650ºC. </a:t>
            </a:r>
            <a:endParaRPr lang="en-US" sz="2400" dirty="0" smtClean="0"/>
          </a:p>
          <a:p>
            <a:pPr marL="342900" indent="-342900" algn="just">
              <a:buFont typeface="Wingdings" panose="05000000000000000000" pitchFamily="2" charset="2"/>
              <a:buChar char="q"/>
            </a:pPr>
            <a:endParaRPr lang="en-US" sz="2400" dirty="0"/>
          </a:p>
          <a:p>
            <a:pPr marL="342900" indent="-342900" algn="just">
              <a:buFont typeface="Wingdings" panose="05000000000000000000" pitchFamily="2" charset="2"/>
              <a:buChar char="q"/>
            </a:pPr>
            <a:r>
              <a:rPr lang="en-US" sz="2400" dirty="0" smtClean="0"/>
              <a:t>At </a:t>
            </a:r>
            <a:r>
              <a:rPr lang="en-US" sz="2400" dirty="0"/>
              <a:t>this temperature “nodules” change to </a:t>
            </a:r>
            <a:r>
              <a:rPr lang="en-US" sz="2800" b="1" dirty="0" smtClean="0"/>
              <a:t>Clinkers </a:t>
            </a:r>
            <a:r>
              <a:rPr lang="en-US" sz="2800" dirty="0" smtClean="0"/>
              <a:t>(40-10 mm)</a:t>
            </a:r>
            <a:r>
              <a:rPr lang="en-US" sz="2400" dirty="0" smtClean="0"/>
              <a:t>. </a:t>
            </a:r>
          </a:p>
          <a:p>
            <a:pPr algn="just"/>
            <a:endParaRPr lang="en-US" sz="2400" dirty="0"/>
          </a:p>
          <a:p>
            <a:pPr marL="342900" indent="-342900" algn="just">
              <a:buFont typeface="Wingdings" panose="05000000000000000000" pitchFamily="2" charset="2"/>
              <a:buChar char="q"/>
            </a:pPr>
            <a:r>
              <a:rPr lang="en-US" sz="2400" dirty="0" smtClean="0"/>
              <a:t>Clinkers </a:t>
            </a:r>
            <a:r>
              <a:rPr lang="en-US" sz="2400" dirty="0"/>
              <a:t>are air-cooled in another inclined tube similar to the kiln but of lesser length.</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2"/>
          <p:cNvPicPr>
            <a:picLocks noChangeAspect="1" noChangeArrowheads="1"/>
          </p:cNvPicPr>
          <p:nvPr/>
        </p:nvPicPr>
        <p:blipFill rotWithShape="1">
          <a:blip r:embed="rId2"/>
          <a:srcRect l="606" t="1458" r="-606" b="16448"/>
          <a:stretch>
            <a:fillRect/>
          </a:stretch>
        </p:blipFill>
        <p:spPr bwMode="auto">
          <a:xfrm>
            <a:off x="0" y="1828800"/>
            <a:ext cx="9220200" cy="5029200"/>
          </a:xfrm>
          <a:prstGeom prst="rect">
            <a:avLst/>
          </a:prstGeom>
          <a:noFill/>
          <a:ln>
            <a:noFill/>
          </a:ln>
        </p:spPr>
      </p:pic>
      <p:sp>
        <p:nvSpPr>
          <p:cNvPr id="1048632" name="Rectangle 1"/>
          <p:cNvSpPr/>
          <p:nvPr/>
        </p:nvSpPr>
        <p:spPr>
          <a:xfrm>
            <a:off x="152400" y="124267"/>
            <a:ext cx="8915400" cy="1692771"/>
          </a:xfrm>
          <a:prstGeom prst="rect">
            <a:avLst/>
          </a:prstGeom>
        </p:spPr>
        <p:txBody>
          <a:bodyPr wrap="square">
            <a:spAutoFit/>
          </a:bodyPr>
          <a:lstStyle/>
          <a:p>
            <a:pPr algn="just"/>
            <a:r>
              <a:rPr lang="en-US" sz="3200" b="1" dirty="0" smtClean="0">
                <a:solidFill>
                  <a:srgbClr val="FFFF00"/>
                </a:solidFill>
              </a:rPr>
              <a:t>Rotary kiln </a:t>
            </a:r>
            <a:r>
              <a:rPr lang="en-US" sz="2400" dirty="0" smtClean="0"/>
              <a:t>is a steel tube lined inside with free bricks. It is 90 to 120 </a:t>
            </a:r>
            <a:r>
              <a:rPr lang="en-US" sz="2400" dirty="0" err="1" smtClean="0"/>
              <a:t>metres</a:t>
            </a:r>
            <a:r>
              <a:rPr lang="en-US" sz="2400" dirty="0" smtClean="0"/>
              <a:t> long and from 2.5 to 3.5 meters in diameter. The kiln is mounted on rollers at a gradient of 1 in 25 to 1 in 30 and rotating once in every minute.</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Rectangle 1"/>
          <p:cNvSpPr/>
          <p:nvPr/>
        </p:nvSpPr>
        <p:spPr>
          <a:xfrm>
            <a:off x="0" y="76200"/>
            <a:ext cx="8763000" cy="6924973"/>
          </a:xfrm>
          <a:prstGeom prst="rect">
            <a:avLst/>
          </a:prstGeom>
        </p:spPr>
        <p:txBody>
          <a:bodyPr wrap="square">
            <a:spAutoFit/>
          </a:bodyPr>
          <a:lstStyle/>
          <a:p>
            <a:pPr>
              <a:lnSpc>
                <a:spcPct val="150000"/>
              </a:lnSpc>
            </a:pPr>
            <a:r>
              <a:rPr lang="en-US" sz="2400" dirty="0"/>
              <a:t>(iii)     </a:t>
            </a:r>
            <a:r>
              <a:rPr lang="en-US" sz="3200" b="1" u="sng" dirty="0" smtClean="0"/>
              <a:t>Grinding</a:t>
            </a:r>
          </a:p>
          <a:p>
            <a:pPr marL="457200" indent="-457200" algn="just">
              <a:lnSpc>
                <a:spcPct val="150000"/>
              </a:lnSpc>
              <a:buFont typeface="Wingdings" panose="05000000000000000000" pitchFamily="2" charset="2"/>
              <a:buChar char="q"/>
            </a:pPr>
            <a:r>
              <a:rPr lang="en-US" sz="2400" dirty="0"/>
              <a:t>Hot clinker discharge from the kiln drops onto the grate cooler for cooling from approximately </a:t>
            </a:r>
            <a:r>
              <a:rPr lang="en-US" sz="2400" dirty="0" smtClean="0"/>
              <a:t>1350-1450 </a:t>
            </a:r>
            <a:r>
              <a:rPr lang="en-US" sz="2400" dirty="0" smtClean="0">
                <a:sym typeface="Symbol"/>
              </a:rPr>
              <a:t></a:t>
            </a:r>
            <a:r>
              <a:rPr lang="en-US" sz="2400" dirty="0" smtClean="0"/>
              <a:t>C </a:t>
            </a:r>
            <a:r>
              <a:rPr lang="en-US" sz="2400" dirty="0"/>
              <a:t>to approximately 120 </a:t>
            </a:r>
            <a:r>
              <a:rPr lang="en-US" sz="2400" dirty="0" smtClean="0">
                <a:sym typeface="Symbol"/>
              </a:rPr>
              <a:t></a:t>
            </a:r>
            <a:r>
              <a:rPr lang="en-US" sz="2400" dirty="0" smtClean="0"/>
              <a:t>C</a:t>
            </a:r>
            <a:r>
              <a:rPr lang="en-US" sz="2400" dirty="0"/>
              <a:t>.</a:t>
            </a:r>
            <a:endParaRPr lang="en-US" sz="2400" b="1" u="sng" dirty="0" smtClean="0"/>
          </a:p>
          <a:p>
            <a:pPr marL="342900" indent="-342900">
              <a:lnSpc>
                <a:spcPct val="150000"/>
              </a:lnSpc>
              <a:buFont typeface="Wingdings" panose="05000000000000000000" pitchFamily="2" charset="2"/>
              <a:buChar char="q"/>
            </a:pPr>
            <a:r>
              <a:rPr lang="en-US" sz="2400" dirty="0"/>
              <a:t> Grinding of the C</a:t>
            </a:r>
            <a:r>
              <a:rPr lang="en-US" sz="2400" dirty="0" smtClean="0"/>
              <a:t>linker </a:t>
            </a:r>
            <a:r>
              <a:rPr lang="en-US" sz="2400" dirty="0"/>
              <a:t>is done in large tube mills which are kept cool by spraying water on them from outside. </a:t>
            </a:r>
            <a:endParaRPr lang="en-US" sz="2400" dirty="0" smtClean="0"/>
          </a:p>
          <a:p>
            <a:endParaRPr lang="en-US" sz="2400" dirty="0"/>
          </a:p>
          <a:p>
            <a:pPr marL="342900" indent="-342900">
              <a:buFont typeface="Wingdings" panose="05000000000000000000" pitchFamily="2" charset="2"/>
              <a:buChar char="q"/>
            </a:pPr>
            <a:r>
              <a:rPr lang="en-US" sz="2400" dirty="0" smtClean="0"/>
              <a:t>While </a:t>
            </a:r>
            <a:r>
              <a:rPr lang="en-US" sz="2400" dirty="0"/>
              <a:t>grinding the clinker </a:t>
            </a:r>
            <a:r>
              <a:rPr lang="en-US" sz="2400" dirty="0" smtClean="0"/>
              <a:t>3- 4 % </a:t>
            </a:r>
            <a:r>
              <a:rPr lang="en-US" sz="2400" b="1" dirty="0" smtClean="0">
                <a:solidFill>
                  <a:srgbClr val="FFFF00"/>
                </a:solidFill>
              </a:rPr>
              <a:t>gypsum</a:t>
            </a:r>
            <a:r>
              <a:rPr lang="en-US" sz="2400" dirty="0" smtClean="0"/>
              <a:t> </a:t>
            </a:r>
            <a:r>
              <a:rPr lang="en-US" sz="2400" dirty="0">
                <a:solidFill>
                  <a:srgbClr val="FFFF00"/>
                </a:solidFill>
              </a:rPr>
              <a:t>(Calcium sulphate)</a:t>
            </a:r>
            <a:r>
              <a:rPr lang="en-US" sz="2400" dirty="0"/>
              <a:t> is added so as to </a:t>
            </a:r>
            <a:r>
              <a:rPr lang="en-US" sz="2400" u="sng" dirty="0"/>
              <a:t>control the setting time of cement</a:t>
            </a:r>
            <a:r>
              <a:rPr lang="en-US" sz="2400" dirty="0" smtClean="0"/>
              <a:t>.</a:t>
            </a:r>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r>
              <a:rPr lang="en-US" sz="2400" dirty="0" smtClean="0"/>
              <a:t>The </a:t>
            </a:r>
            <a:r>
              <a:rPr lang="en-US" sz="2400" b="1" dirty="0">
                <a:solidFill>
                  <a:srgbClr val="FFFF00"/>
                </a:solidFill>
              </a:rPr>
              <a:t>gypsum</a:t>
            </a:r>
            <a:r>
              <a:rPr lang="en-US" sz="2400" dirty="0"/>
              <a:t> acts as a retarder and it delays the setting action of cement. </a:t>
            </a:r>
            <a:endParaRPr lang="en-US" sz="2400" dirty="0" smtClean="0"/>
          </a:p>
          <a:p>
            <a:endParaRPr lang="en-US" sz="2400" dirty="0"/>
          </a:p>
          <a:p>
            <a:pPr marL="342900" indent="-342900">
              <a:buFont typeface="Wingdings" panose="05000000000000000000" pitchFamily="2" charset="2"/>
              <a:buChar char="q"/>
            </a:pPr>
            <a:r>
              <a:rPr lang="en-US" sz="2400" dirty="0" smtClean="0"/>
              <a:t>Finely </a:t>
            </a:r>
            <a:r>
              <a:rPr lang="en-US" sz="2400" dirty="0"/>
              <a:t>ground cement is stored in silos from where it is drawn for packing.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ctrTitle"/>
          </p:nvPr>
        </p:nvSpPr>
        <p:spPr>
          <a:xfrm>
            <a:off x="609600" y="381000"/>
            <a:ext cx="7772400" cy="1470025"/>
          </a:xfrm>
        </p:spPr>
        <p:txBody>
          <a:bodyPr>
            <a:normAutofit/>
          </a:bodyPr>
          <a:lstStyle/>
          <a:p>
            <a:r>
              <a:rPr lang="en-US" sz="5400" b="1" dirty="0" smtClean="0">
                <a:solidFill>
                  <a:schemeClr val="tx2">
                    <a:lumMod val="75000"/>
                  </a:schemeClr>
                </a:solidFill>
                <a:effectLst>
                  <a:outerShdw blurRad="38100" dist="38100" dir="2700000" algn="tl">
                    <a:srgbClr val="000000">
                      <a:alpha val="43137"/>
                    </a:srgbClr>
                  </a:outerShdw>
                </a:effectLst>
                <a:latin typeface="Algerian" panose="04020705040A02060702" pitchFamily="82" charset="0"/>
              </a:rPr>
              <a:t>CHAPTER 7</a:t>
            </a:r>
            <a:endParaRPr lang="en-US" sz="5400" b="1" dirty="0">
              <a:solidFill>
                <a:schemeClr val="tx2">
                  <a:lumMod val="75000"/>
                </a:schemeClr>
              </a:solidFill>
              <a:effectLst>
                <a:outerShdw blurRad="38100" dist="38100" dir="2700000" algn="tl">
                  <a:srgbClr val="000000">
                    <a:alpha val="43137"/>
                  </a:srgbClr>
                </a:outerShdw>
              </a:effectLst>
              <a:latin typeface="Algerian" panose="04020705040A02060702" pitchFamily="82" charset="0"/>
            </a:endParaRPr>
          </a:p>
        </p:txBody>
      </p:sp>
      <p:sp>
        <p:nvSpPr>
          <p:cNvPr id="1048587" name="Subtitle 2"/>
          <p:cNvSpPr>
            <a:spLocks noGrp="1"/>
          </p:cNvSpPr>
          <p:nvPr>
            <p:ph type="subTitle" idx="1"/>
          </p:nvPr>
        </p:nvSpPr>
        <p:spPr>
          <a:xfrm>
            <a:off x="457200" y="2362200"/>
            <a:ext cx="8305800" cy="3733800"/>
          </a:xfrm>
          <a:blipFill>
            <a:blip r:embed="rId2"/>
            <a:tile tx="0" ty="0" sx="100000" sy="100000" flip="none" algn="tl"/>
          </a:blipFill>
        </p:spPr>
        <p:txBody>
          <a:bodyPr>
            <a:noAutofit/>
          </a:bodyPr>
          <a:lstStyle/>
          <a:p>
            <a:pPr algn="l"/>
            <a:r>
              <a:rPr lang="en-US" sz="4400" b="1" dirty="0" smtClean="0">
                <a:solidFill>
                  <a:schemeClr val="bg2">
                    <a:lumMod val="75000"/>
                  </a:schemeClr>
                </a:solidFill>
                <a:effectLst>
                  <a:outerShdw blurRad="38100" dist="38100" dir="2700000" algn="tl">
                    <a:srgbClr val="000000">
                      <a:alpha val="43137"/>
                    </a:srgbClr>
                  </a:outerShdw>
                </a:effectLst>
              </a:rPr>
              <a:t>	CEMENT </a:t>
            </a:r>
          </a:p>
          <a:p>
            <a:pPr algn="l">
              <a:lnSpc>
                <a:spcPct val="200000"/>
              </a:lnSpc>
            </a:pPr>
            <a:r>
              <a:rPr lang="en-US" sz="4400" b="1" dirty="0">
                <a:solidFill>
                  <a:srgbClr val="00B050"/>
                </a:solidFill>
                <a:effectLst>
                  <a:outerShdw blurRad="38100" dist="38100" dir="2700000" algn="tl">
                    <a:srgbClr val="000000">
                      <a:alpha val="43137"/>
                    </a:srgbClr>
                  </a:outerShdw>
                </a:effectLst>
              </a:rPr>
              <a:t>	</a:t>
            </a:r>
            <a:r>
              <a:rPr lang="en-US" sz="4400" b="1" dirty="0" smtClean="0">
                <a:solidFill>
                  <a:srgbClr val="00B050"/>
                </a:solidFill>
                <a:effectLst>
                  <a:outerShdw blurRad="38100" dist="38100" dir="2700000" algn="tl">
                    <a:srgbClr val="000000">
                      <a:alpha val="43137"/>
                    </a:srgbClr>
                  </a:outerShdw>
                </a:effectLst>
              </a:rPr>
              <a:t>		</a:t>
            </a:r>
            <a:r>
              <a:rPr lang="en-US" sz="4400" b="1" dirty="0" smtClean="0">
                <a:solidFill>
                  <a:schemeClr val="bg1"/>
                </a:solidFill>
                <a:effectLst>
                  <a:outerShdw blurRad="38100" dist="38100" dir="2700000" algn="tl">
                    <a:srgbClr val="000000">
                      <a:alpha val="43137"/>
                    </a:srgbClr>
                  </a:outerShdw>
                </a:effectLst>
              </a:rPr>
              <a:t>SOAP</a:t>
            </a:r>
            <a:r>
              <a:rPr lang="en-US" sz="4400" b="1" dirty="0" smtClean="0">
                <a:solidFill>
                  <a:srgbClr val="FF0000"/>
                </a:solidFill>
                <a:effectLst>
                  <a:outerShdw blurRad="38100" dist="38100" dir="2700000" algn="tl">
                    <a:srgbClr val="000000">
                      <a:alpha val="43137"/>
                    </a:srgbClr>
                  </a:outerShdw>
                </a:effectLst>
              </a:rPr>
              <a:t> 					</a:t>
            </a:r>
            <a:r>
              <a:rPr lang="en-US" sz="4400" b="1" dirty="0">
                <a:solidFill>
                  <a:srgbClr val="FF0000"/>
                </a:solidFill>
                <a:effectLst>
                  <a:outerShdw blurRad="38100" dist="38100" dir="2700000" algn="tl">
                    <a:srgbClr val="000000">
                      <a:alpha val="43137"/>
                    </a:srgbClr>
                  </a:outerShdw>
                </a:effectLst>
              </a:rPr>
              <a:t>	</a:t>
            </a:r>
            <a:r>
              <a:rPr lang="en-US" sz="4400" b="1" dirty="0" smtClean="0">
                <a:solidFill>
                  <a:srgbClr val="FF0000"/>
                </a:solidFill>
                <a:effectLst>
                  <a:outerShdw blurRad="38100" dist="38100" dir="2700000" algn="tl">
                    <a:srgbClr val="000000">
                      <a:alpha val="43137"/>
                    </a:srgbClr>
                  </a:outerShdw>
                </a:effectLst>
              </a:rPr>
              <a:t>		</a:t>
            </a:r>
            <a:r>
              <a:rPr lang="en-US" sz="4400" b="1" dirty="0" smtClean="0">
                <a:solidFill>
                  <a:schemeClr val="accent2">
                    <a:lumMod val="50000"/>
                  </a:schemeClr>
                </a:solidFill>
                <a:effectLst>
                  <a:outerShdw blurRad="38100" dist="38100" dir="2700000" algn="tl">
                    <a:srgbClr val="000000">
                      <a:alpha val="43137"/>
                    </a:srgbClr>
                  </a:outerShdw>
                </a:effectLst>
              </a:rPr>
              <a:t>DETERGENTS</a:t>
            </a:r>
            <a:endParaRPr lang="en-US" sz="4400" b="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
          <p:cNvPicPr>
            <a:picLocks noChangeAspect="1" noChangeArrowheads="1"/>
          </p:cNvPicPr>
          <p:nvPr/>
        </p:nvPicPr>
        <p:blipFill>
          <a:blip r:embed="rId2"/>
          <a:srcRect/>
          <a:stretch>
            <a:fillRect/>
          </a:stretch>
        </p:blipFill>
        <p:spPr bwMode="auto">
          <a:xfrm>
            <a:off x="0" y="0"/>
            <a:ext cx="9144000" cy="6412468"/>
          </a:xfrm>
          <a:prstGeom prst="rect">
            <a:avLst/>
          </a:prstGeom>
          <a:ln>
            <a:noFill/>
          </a:ln>
          <a:effectLst>
            <a:outerShdw blurRad="292100" dist="139700" dir="2700000" algn="tl" rotWithShape="0">
              <a:srgbClr val="333333">
                <a:alpha val="65000"/>
              </a:srgbClr>
            </a:outerShdw>
          </a:effectLst>
        </p:spPr>
      </p:pic>
      <p:sp>
        <p:nvSpPr>
          <p:cNvPr id="1048634" name="Rectangle 1"/>
          <p:cNvSpPr/>
          <p:nvPr/>
        </p:nvSpPr>
        <p:spPr>
          <a:xfrm>
            <a:off x="0" y="6412468"/>
            <a:ext cx="9143999" cy="461665"/>
          </a:xfrm>
          <a:prstGeom prst="rect">
            <a:avLst/>
          </a:prstGeom>
          <a:solidFill>
            <a:srgbClr val="00B0F0"/>
          </a:solidFill>
        </p:spPr>
        <p:txBody>
          <a:bodyPr wrap="square">
            <a:spAutoFit/>
          </a:bodyPr>
          <a:lstStyle/>
          <a:p>
            <a:pPr algn="ctr"/>
            <a:r>
              <a:rPr lang="en-US" sz="2400" b="1" dirty="0" smtClean="0">
                <a:solidFill>
                  <a:schemeClr val="tx2"/>
                </a:solidFill>
                <a:effectLst>
                  <a:outerShdw blurRad="38100" dist="38100" dir="2700000" algn="tl">
                    <a:srgbClr val="000000">
                      <a:alpha val="43137"/>
                    </a:srgbClr>
                  </a:outerShdw>
                </a:effectLst>
              </a:rPr>
              <a:t>Production </a:t>
            </a:r>
            <a:r>
              <a:rPr lang="en-US" sz="2400" b="1" dirty="0">
                <a:solidFill>
                  <a:schemeClr val="tx2"/>
                </a:solidFill>
                <a:effectLst>
                  <a:outerShdw blurRad="38100" dist="38100" dir="2700000" algn="tl">
                    <a:srgbClr val="000000">
                      <a:alpha val="43137"/>
                    </a:srgbClr>
                  </a:outerShdw>
                </a:effectLst>
              </a:rPr>
              <a:t>of OPC by </a:t>
            </a:r>
            <a:r>
              <a:rPr lang="en-US" sz="2400" b="1" dirty="0" smtClean="0">
                <a:solidFill>
                  <a:schemeClr val="tx2"/>
                </a:solidFill>
                <a:effectLst>
                  <a:outerShdw blurRad="38100" dist="38100" dir="2700000" algn="tl">
                    <a:srgbClr val="000000">
                      <a:alpha val="43137"/>
                    </a:srgbClr>
                  </a:outerShdw>
                </a:effectLst>
              </a:rPr>
              <a:t>Wet Process </a:t>
            </a:r>
            <a:endParaRPr lang="en-US" sz="24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Rectangle 1"/>
          <p:cNvSpPr/>
          <p:nvPr/>
        </p:nvSpPr>
        <p:spPr>
          <a:xfrm>
            <a:off x="0" y="1143000"/>
            <a:ext cx="8991600" cy="1384995"/>
          </a:xfrm>
          <a:prstGeom prst="rect">
            <a:avLst/>
          </a:prstGeom>
        </p:spPr>
        <p:txBody>
          <a:bodyPr wrap="square">
            <a:spAutoFit/>
          </a:bodyPr>
          <a:lstStyle/>
          <a:p>
            <a:pPr algn="just"/>
            <a:r>
              <a:rPr lang="en-US" sz="3200" b="1" dirty="0">
                <a:solidFill>
                  <a:srgbClr val="F6A6F2"/>
                </a:solidFill>
              </a:rPr>
              <a:t>Advantages</a:t>
            </a:r>
            <a:r>
              <a:rPr lang="en-US" sz="2400" b="1" dirty="0"/>
              <a:t>: </a:t>
            </a:r>
            <a:r>
              <a:rPr lang="en-US" sz="2400" dirty="0"/>
              <a:t>required for specific types of cement due to high homogenous in raw material mixture </a:t>
            </a:r>
            <a:endParaRPr lang="en-US" sz="2400" dirty="0" smtClean="0"/>
          </a:p>
          <a:p>
            <a:pPr algn="just"/>
            <a:r>
              <a:rPr lang="en-US" sz="2800" b="1" dirty="0" smtClean="0">
                <a:solidFill>
                  <a:srgbClr val="F6A6F2"/>
                </a:solidFill>
              </a:rPr>
              <a:t>Disadvantages</a:t>
            </a:r>
            <a:r>
              <a:rPr lang="en-US" sz="2400" b="1" dirty="0"/>
              <a:t>: </a:t>
            </a:r>
            <a:r>
              <a:rPr lang="en-US" sz="2400" dirty="0"/>
              <a:t>very tall kilns, high required energy </a:t>
            </a:r>
          </a:p>
        </p:txBody>
      </p:sp>
      <p:sp>
        <p:nvSpPr>
          <p:cNvPr id="1048636" name="Title 3"/>
          <p:cNvSpPr>
            <a:spLocks noGrp="1"/>
          </p:cNvSpPr>
          <p:nvPr>
            <p:ph type="title"/>
          </p:nvPr>
        </p:nvSpPr>
        <p:spPr>
          <a:xfrm>
            <a:off x="457200" y="0"/>
            <a:ext cx="8229600" cy="1143000"/>
          </a:xfrm>
          <a:solidFill>
            <a:schemeClr val="accent2">
              <a:lumMod val="20000"/>
              <a:lumOff val="80000"/>
            </a:schemeClr>
          </a:solidFill>
        </p:spPr>
        <p:txBody>
          <a:bodyPr/>
          <a:lstStyle/>
          <a:p>
            <a:r>
              <a:rPr lang="en-US" b="1" dirty="0" smtClean="0">
                <a:solidFill>
                  <a:schemeClr val="tx1">
                    <a:lumMod val="50000"/>
                  </a:schemeClr>
                </a:solidFill>
                <a:effectLst>
                  <a:outerShdw blurRad="38100" dist="38100" dir="2700000" algn="tl">
                    <a:srgbClr val="000000">
                      <a:alpha val="43137"/>
                    </a:srgbClr>
                  </a:outerShdw>
                </a:effectLst>
              </a:rPr>
              <a:t>Wet Process</a:t>
            </a:r>
            <a:endParaRPr lang="en-US" b="1" dirty="0">
              <a:solidFill>
                <a:schemeClr val="tx1">
                  <a:lumMod val="50000"/>
                </a:schemeClr>
              </a:solidFill>
              <a:effectLst>
                <a:outerShdw blurRad="38100" dist="38100" dir="2700000" algn="tl">
                  <a:srgbClr val="000000">
                    <a:alpha val="43137"/>
                  </a:srgbClr>
                </a:outerShdw>
              </a:effectLst>
            </a:endParaRPr>
          </a:p>
        </p:txBody>
      </p:sp>
      <p:pic>
        <p:nvPicPr>
          <p:cNvPr id="2097165" name="Picture 3"/>
          <p:cNvPicPr>
            <a:picLocks noChangeAspect="1" noChangeArrowheads="1"/>
          </p:cNvPicPr>
          <p:nvPr/>
        </p:nvPicPr>
        <p:blipFill>
          <a:blip r:embed="rId2"/>
          <a:srcRect/>
          <a:stretch>
            <a:fillRect/>
          </a:stretch>
        </p:blipFill>
        <p:spPr bwMode="auto">
          <a:xfrm>
            <a:off x="20782" y="2712660"/>
            <a:ext cx="9144000" cy="414534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
          <p:cNvSpPr>
            <a:spLocks noGrp="1"/>
          </p:cNvSpPr>
          <p:nvPr>
            <p:ph type="title"/>
          </p:nvPr>
        </p:nvSpPr>
        <p:spPr>
          <a:xfrm>
            <a:off x="0" y="0"/>
            <a:ext cx="9144000" cy="1143000"/>
          </a:xfrm>
          <a:solidFill>
            <a:srgbClr val="00B050"/>
          </a:solidFill>
        </p:spPr>
        <p:txBody>
          <a:bodyPr>
            <a:noAutofit/>
          </a:bodyPr>
          <a:lstStyle/>
          <a:p>
            <a:pPr algn="l"/>
            <a:r>
              <a:rPr lang="en-US" sz="3600" b="1" dirty="0" smtClean="0"/>
              <a:t/>
            </a:r>
            <a:br>
              <a:rPr lang="en-US" sz="3600" b="1" dirty="0" smtClean="0"/>
            </a:br>
            <a:r>
              <a:rPr lang="en-US" sz="3600" b="1" dirty="0"/>
              <a:t/>
            </a:r>
            <a:br>
              <a:rPr lang="en-US" sz="3600" b="1" dirty="0"/>
            </a:br>
            <a:r>
              <a:rPr lang="en-US" sz="3600" b="1" dirty="0" smtClean="0"/>
              <a:t>Cement Clinker </a:t>
            </a:r>
            <a:r>
              <a:rPr lang="en-US" sz="3600" b="1" dirty="0"/>
              <a:t>is </a:t>
            </a:r>
            <a:r>
              <a:rPr lang="en-US" sz="3600" b="1" dirty="0" smtClean="0"/>
              <a:t>Manufactured </a:t>
            </a:r>
            <a:r>
              <a:rPr lang="en-US" sz="3600" b="1" dirty="0"/>
              <a:t>by </a:t>
            </a:r>
            <a:r>
              <a:rPr lang="en-US" sz="3600" b="1" dirty="0" smtClean="0"/>
              <a:t>: </a:t>
            </a:r>
            <a:br>
              <a:rPr lang="en-US" sz="3600" b="1" dirty="0" smtClean="0"/>
            </a:br>
            <a:r>
              <a:rPr lang="en-US" sz="3600" dirty="0" smtClean="0"/>
              <a:t/>
            </a:r>
            <a:br>
              <a:rPr lang="en-US" sz="3600" dirty="0" smtClean="0"/>
            </a:br>
            <a:r>
              <a:rPr lang="en-US" sz="3600" b="1" dirty="0" smtClean="0">
                <a:solidFill>
                  <a:srgbClr val="FFFF00"/>
                </a:solidFill>
              </a:rPr>
              <a:t>2. </a:t>
            </a:r>
            <a:r>
              <a:rPr lang="en-US" sz="3600" b="1" u="sng" dirty="0" smtClean="0">
                <a:solidFill>
                  <a:srgbClr val="FFFF00"/>
                </a:solidFill>
              </a:rPr>
              <a:t>Dry </a:t>
            </a:r>
            <a:r>
              <a:rPr lang="en-US" sz="3600" b="1" u="sng" dirty="0">
                <a:solidFill>
                  <a:srgbClr val="FFFF00"/>
                </a:solidFill>
              </a:rPr>
              <a:t>Process </a:t>
            </a:r>
            <a:r>
              <a:rPr lang="en-US" sz="3600" dirty="0" smtClean="0">
                <a:solidFill>
                  <a:srgbClr val="FFFF00"/>
                </a:solidFill>
              </a:rPr>
              <a:t> </a:t>
            </a:r>
            <a:endParaRPr lang="en-US" sz="3600" dirty="0">
              <a:solidFill>
                <a:srgbClr val="FFFF00"/>
              </a:solidFill>
            </a:endParaRPr>
          </a:p>
        </p:txBody>
      </p:sp>
      <p:sp>
        <p:nvSpPr>
          <p:cNvPr id="1048638" name="Rectangle 5"/>
          <p:cNvSpPr/>
          <p:nvPr/>
        </p:nvSpPr>
        <p:spPr>
          <a:xfrm>
            <a:off x="152400" y="2057400"/>
            <a:ext cx="8991600" cy="4524315"/>
          </a:xfrm>
          <a:prstGeom prst="rect">
            <a:avLst/>
          </a:prstGeom>
        </p:spPr>
        <p:txBody>
          <a:bodyPr wrap="square">
            <a:spAutoFit/>
          </a:bodyPr>
          <a:lstStyle/>
          <a:p>
            <a:r>
              <a:rPr lang="en-US" sz="2400" b="1" u="sng" dirty="0"/>
              <a:t>In this process </a:t>
            </a:r>
            <a:r>
              <a:rPr lang="en-US" sz="2400" dirty="0" smtClean="0"/>
              <a:t>:</a:t>
            </a:r>
          </a:p>
          <a:p>
            <a:pPr algn="just"/>
            <a:r>
              <a:rPr lang="en-US" sz="2400" b="1" dirty="0" smtClean="0"/>
              <a:t>   1. lime </a:t>
            </a:r>
            <a:r>
              <a:rPr lang="en-US" sz="2400" b="1" dirty="0"/>
              <a:t>stone and clay are ground separately to tine powders </a:t>
            </a:r>
            <a:r>
              <a:rPr lang="en-US" sz="2400" dirty="0"/>
              <a:t>and are then mixed together in the desired </a:t>
            </a:r>
            <a:r>
              <a:rPr lang="en-US" sz="2400" dirty="0" smtClean="0"/>
              <a:t>proportions.</a:t>
            </a:r>
          </a:p>
          <a:p>
            <a:endParaRPr lang="en-US" sz="2400" dirty="0" smtClean="0"/>
          </a:p>
          <a:p>
            <a:pPr algn="just"/>
            <a:r>
              <a:rPr lang="en-US" sz="2400" dirty="0"/>
              <a:t> </a:t>
            </a:r>
            <a:r>
              <a:rPr lang="en-US" sz="2400" dirty="0" smtClean="0"/>
              <a:t>   2. </a:t>
            </a:r>
            <a:r>
              <a:rPr lang="en-US" sz="2400" b="1" dirty="0" smtClean="0"/>
              <a:t>Water </a:t>
            </a:r>
            <a:r>
              <a:rPr lang="en-US" sz="2400" b="1" dirty="0"/>
              <a:t>is then added to it so as to get a thick paste of which cakes are then made, dried and burnt in kilns</a:t>
            </a:r>
            <a:r>
              <a:rPr lang="en-US" sz="2400" b="1" dirty="0" smtClean="0"/>
              <a:t>.</a:t>
            </a:r>
          </a:p>
          <a:p>
            <a:endParaRPr lang="en-US" sz="2400" b="1" dirty="0"/>
          </a:p>
          <a:p>
            <a:pPr algn="just"/>
            <a:r>
              <a:rPr lang="en-US" sz="2400" b="1" dirty="0" smtClean="0"/>
              <a:t>   3. To </a:t>
            </a:r>
            <a:r>
              <a:rPr lang="en-US" sz="2400" b="1" dirty="0"/>
              <a:t>the clinker obtained after burning, is added three to four per cent of gypsum and ground to very fine powder. This powder is cement ready for use</a:t>
            </a:r>
            <a:r>
              <a:rPr lang="en-US" sz="2400" dirty="0"/>
              <a:t>.</a:t>
            </a:r>
          </a:p>
          <a:p>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2"/>
          <p:cNvPicPr>
            <a:picLocks noChangeAspect="1" noChangeArrowheads="1"/>
          </p:cNvPicPr>
          <p:nvPr/>
        </p:nvPicPr>
        <p:blipFill>
          <a:blip r:embed="rId2"/>
          <a:srcRect/>
          <a:stretch>
            <a:fillRect/>
          </a:stretch>
        </p:blipFill>
        <p:spPr bwMode="auto">
          <a:xfrm>
            <a:off x="0" y="-1"/>
            <a:ext cx="9144000" cy="6396335"/>
          </a:xfrm>
          <a:prstGeom prst="rect">
            <a:avLst/>
          </a:prstGeom>
          <a:noFill/>
          <a:ln>
            <a:noFill/>
          </a:ln>
        </p:spPr>
      </p:pic>
      <p:sp>
        <p:nvSpPr>
          <p:cNvPr id="1048639" name="Rectangle 1"/>
          <p:cNvSpPr/>
          <p:nvPr/>
        </p:nvSpPr>
        <p:spPr>
          <a:xfrm>
            <a:off x="0" y="6396335"/>
            <a:ext cx="9144000" cy="461665"/>
          </a:xfrm>
          <a:prstGeom prst="rect">
            <a:avLst/>
          </a:prstGeom>
          <a:solidFill>
            <a:srgbClr val="FF0000"/>
          </a:solidFill>
        </p:spPr>
        <p:txBody>
          <a:bodyPr wrap="square">
            <a:spAutoFit/>
          </a:bodyPr>
          <a:lstStyle/>
          <a:p>
            <a:pPr algn="ctr"/>
            <a:r>
              <a:rPr lang="en-US" sz="2400" b="1" dirty="0">
                <a:solidFill>
                  <a:schemeClr val="tx2"/>
                </a:solidFill>
                <a:effectLst>
                  <a:outerShdw blurRad="38100" dist="38100" dir="2700000" algn="tl">
                    <a:srgbClr val="000000">
                      <a:alpha val="43137"/>
                    </a:srgbClr>
                  </a:outerShdw>
                </a:effectLst>
              </a:rPr>
              <a:t>	P</a:t>
            </a:r>
            <a:r>
              <a:rPr lang="en-US" sz="2400" b="1" dirty="0" smtClean="0">
                <a:solidFill>
                  <a:schemeClr val="tx2"/>
                </a:solidFill>
                <a:effectLst>
                  <a:outerShdw blurRad="38100" dist="38100" dir="2700000" algn="tl">
                    <a:srgbClr val="000000">
                      <a:alpha val="43137"/>
                    </a:srgbClr>
                  </a:outerShdw>
                </a:effectLst>
              </a:rPr>
              <a:t>roduction </a:t>
            </a:r>
            <a:r>
              <a:rPr lang="en-US" sz="2400" b="1" dirty="0">
                <a:solidFill>
                  <a:schemeClr val="tx2"/>
                </a:solidFill>
                <a:effectLst>
                  <a:outerShdw blurRad="38100" dist="38100" dir="2700000" algn="tl">
                    <a:srgbClr val="000000">
                      <a:alpha val="43137"/>
                    </a:srgbClr>
                  </a:outerShdw>
                </a:effectLst>
              </a:rPr>
              <a:t>of OPC by </a:t>
            </a:r>
            <a:r>
              <a:rPr lang="en-US" sz="2400" b="1" dirty="0" smtClean="0">
                <a:solidFill>
                  <a:schemeClr val="tx2"/>
                </a:solidFill>
                <a:effectLst>
                  <a:outerShdw blurRad="38100" dist="38100" dir="2700000" algn="tl">
                    <a:srgbClr val="000000">
                      <a:alpha val="43137"/>
                    </a:srgbClr>
                  </a:outerShdw>
                </a:effectLst>
              </a:rPr>
              <a:t>Dry Process </a:t>
            </a:r>
            <a:endParaRPr lang="en-US" sz="2400"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txBox="1"/>
          <p:nvPr/>
        </p:nvSpPr>
        <p:spPr>
          <a:xfrm>
            <a:off x="0" y="0"/>
            <a:ext cx="9144000" cy="762000"/>
          </a:xfrm>
          <a:prstGeom prst="rect">
            <a:avLst/>
          </a:prstGeom>
          <a:solidFill>
            <a:srgbClr val="00B05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Disadvantages of Dry Process</a:t>
            </a:r>
          </a:p>
          <a:p>
            <a:pPr algn="l"/>
            <a:endParaRPr lang="en-US" sz="3600" b="1" dirty="0"/>
          </a:p>
          <a:p>
            <a:pPr algn="l"/>
            <a:r>
              <a:rPr lang="en-US" sz="3600" dirty="0" smtClean="0"/>
              <a:t>This process is </a:t>
            </a:r>
            <a:r>
              <a:rPr lang="en-US" sz="3600" u="sng" dirty="0" smtClean="0"/>
              <a:t>slow</a:t>
            </a:r>
            <a:r>
              <a:rPr lang="en-US" sz="3600" dirty="0" smtClean="0"/>
              <a:t> and </a:t>
            </a:r>
            <a:r>
              <a:rPr lang="en-US" sz="3600" u="sng" dirty="0" smtClean="0"/>
              <a:t>costly</a:t>
            </a:r>
            <a:r>
              <a:rPr lang="en-US" sz="3600" dirty="0"/>
              <a:t>. Also it is </a:t>
            </a:r>
            <a:r>
              <a:rPr lang="en-US" sz="3600" u="sng" dirty="0"/>
              <a:t>difficult to have the correct proportion of </a:t>
            </a:r>
            <a:r>
              <a:rPr lang="en-US" sz="3600" u="sng" dirty="0" smtClean="0"/>
              <a:t>constituents</a:t>
            </a:r>
            <a:r>
              <a:rPr lang="en-US" sz="3600" dirty="0" smtClean="0"/>
              <a:t>. The </a:t>
            </a:r>
            <a:r>
              <a:rPr lang="en-US" sz="3600" u="sng" dirty="0"/>
              <a:t>quality of cement is not so good</a:t>
            </a:r>
            <a:r>
              <a:rPr lang="en-US" sz="3600" dirty="0"/>
              <a:t> as that of the one manufactured by the Wet process. </a:t>
            </a:r>
            <a:endParaRPr lang="en-US" sz="36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txBox="1"/>
          <p:nvPr/>
        </p:nvSpPr>
        <p:spPr>
          <a:xfrm>
            <a:off x="0" y="0"/>
            <a:ext cx="9144000" cy="762000"/>
          </a:xfrm>
          <a:prstGeom prst="rect">
            <a:avLst/>
          </a:prstGeom>
          <a:solidFill>
            <a:srgbClr val="00B05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t>Advantages of Dry Process</a:t>
            </a:r>
          </a:p>
          <a:p>
            <a:pPr algn="l"/>
            <a:endParaRPr lang="en-US" sz="3600" b="1" dirty="0" smtClean="0"/>
          </a:p>
          <a:p>
            <a:pPr algn="l"/>
            <a:r>
              <a:rPr lang="en-US" sz="3600" u="sng" dirty="0"/>
              <a:t>shorter kilns</a:t>
            </a:r>
            <a:r>
              <a:rPr lang="en-US" sz="3600" dirty="0"/>
              <a:t> (45 m), </a:t>
            </a:r>
            <a:r>
              <a:rPr lang="en-US" sz="3600" u="sng" dirty="0"/>
              <a:t>saving heat energy</a:t>
            </a:r>
            <a:r>
              <a:rPr lang="en-US" sz="3600" dirty="0"/>
              <a:t>, more than 90% of cement production in Egypt is made through dry </a:t>
            </a:r>
            <a:r>
              <a:rPr lang="en-US" sz="3600" dirty="0" smtClean="0"/>
              <a:t>process.</a:t>
            </a:r>
            <a:endParaRPr lang="en-US" sz="3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Picture 2"/>
          <p:cNvPicPr>
            <a:picLocks noChangeAspect="1" noChangeArrowheads="1"/>
          </p:cNvPicPr>
          <p:nvPr/>
        </p:nvPicPr>
        <p:blipFill rotWithShape="1">
          <a:blip r:embed="rId2"/>
          <a:srcRect t="4473" b="1733"/>
          <a:stretch>
            <a:fillRect/>
          </a:stretch>
        </p:blipFill>
        <p:spPr bwMode="auto">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Rectangle 2"/>
          <p:cNvSpPr/>
          <p:nvPr/>
        </p:nvSpPr>
        <p:spPr>
          <a:xfrm>
            <a:off x="0" y="1066800"/>
            <a:ext cx="9144000" cy="5262979"/>
          </a:xfrm>
          <a:prstGeom prst="rect">
            <a:avLst/>
          </a:prstGeom>
          <a:noFill/>
        </p:spPr>
        <p:txBody>
          <a:bodyPr wrap="square">
            <a:spAutoFit/>
          </a:bodyPr>
          <a:lstStyle/>
          <a:p>
            <a:pPr marL="342900" indent="-342900" algn="just">
              <a:lnSpc>
                <a:spcPct val="150000"/>
              </a:lnSpc>
              <a:buFont typeface="Wingdings" panose="05000000000000000000" pitchFamily="2" charset="2"/>
              <a:buChar char="v"/>
            </a:pPr>
            <a:r>
              <a:rPr lang="en-US" sz="2400" dirty="0"/>
              <a:t>The fuel consumption </a:t>
            </a:r>
            <a:r>
              <a:rPr lang="en-US" sz="2400" dirty="0" smtClean="0"/>
              <a:t> in the wet process is </a:t>
            </a:r>
            <a:r>
              <a:rPr lang="en-US" sz="2400" dirty="0"/>
              <a:t>rather high (1350 - 1500 </a:t>
            </a:r>
            <a:r>
              <a:rPr lang="en-US" sz="2400" dirty="0" smtClean="0"/>
              <a:t>kcal/kg </a:t>
            </a:r>
            <a:r>
              <a:rPr lang="en-US" sz="2400" dirty="0"/>
              <a:t>clinker), but the electrical energy consumption (in </a:t>
            </a:r>
            <a:r>
              <a:rPr lang="en-US" sz="2400" dirty="0" smtClean="0"/>
              <a:t>kWh/t</a:t>
            </a:r>
            <a:r>
              <a:rPr lang="en-US" sz="2400" dirty="0"/>
              <a:t>) is less compared to dry grinding</a:t>
            </a:r>
            <a:r>
              <a:rPr lang="en-US" sz="2400" b="1" dirty="0"/>
              <a:t>. </a:t>
            </a:r>
            <a:endParaRPr lang="en-US" sz="2400" b="1" dirty="0" smtClean="0"/>
          </a:p>
          <a:p>
            <a:pPr marL="342900" indent="-342900" algn="just">
              <a:buFont typeface="Wingdings" panose="05000000000000000000" pitchFamily="2" charset="2"/>
              <a:buChar char="v"/>
            </a:pPr>
            <a:endParaRPr lang="en-US" sz="2400" dirty="0" smtClean="0"/>
          </a:p>
          <a:p>
            <a:pPr marL="342900" indent="-342900" algn="just">
              <a:lnSpc>
                <a:spcPct val="150000"/>
              </a:lnSpc>
              <a:buFont typeface="Wingdings" panose="05000000000000000000" pitchFamily="2" charset="2"/>
              <a:buChar char="v"/>
            </a:pPr>
            <a:r>
              <a:rPr lang="en-US" sz="2400" dirty="0" smtClean="0"/>
              <a:t>Wet </a:t>
            </a:r>
            <a:r>
              <a:rPr lang="en-US" sz="2400" dirty="0"/>
              <a:t>process consumes less power during grinding. Dry process requires approximately 30 % more power</a:t>
            </a:r>
            <a:r>
              <a:rPr lang="en-US" sz="2400" dirty="0" smtClean="0"/>
              <a:t>.</a:t>
            </a:r>
          </a:p>
          <a:p>
            <a:pPr algn="just">
              <a:lnSpc>
                <a:spcPct val="150000"/>
              </a:lnSpc>
            </a:pPr>
            <a:endParaRPr lang="en-US" sz="2400" dirty="0" smtClean="0"/>
          </a:p>
          <a:p>
            <a:pPr marL="342900" indent="-342900" algn="just">
              <a:lnSpc>
                <a:spcPct val="150000"/>
              </a:lnSpc>
              <a:buFont typeface="Wingdings" panose="05000000000000000000" pitchFamily="2" charset="2"/>
              <a:buChar char="v"/>
            </a:pPr>
            <a:r>
              <a:rPr lang="en-US" sz="2400" dirty="0"/>
              <a:t>Proportioning of dry raw meal to required composition is easier than doing the same for moist, wet or plastic cake</a:t>
            </a:r>
            <a:endParaRPr lang="en-US" sz="2400" dirty="0" smtClean="0"/>
          </a:p>
          <a:p>
            <a:pPr algn="just"/>
            <a:endParaRPr lang="en-US" sz="2400" dirty="0" smtClean="0"/>
          </a:p>
        </p:txBody>
      </p:sp>
      <p:sp>
        <p:nvSpPr>
          <p:cNvPr id="1048643" name="Title 3"/>
          <p:cNvSpPr>
            <a:spLocks noGrp="1"/>
          </p:cNvSpPr>
          <p:nvPr>
            <p:ph type="title"/>
          </p:nvPr>
        </p:nvSpPr>
        <p:spPr>
          <a:xfrm>
            <a:off x="0" y="0"/>
            <a:ext cx="9144000" cy="1143000"/>
          </a:xfrm>
          <a:solidFill>
            <a:schemeClr val="accent2"/>
          </a:solidFill>
        </p:spPr>
        <p:txBody>
          <a:bodyPr>
            <a:normAutofit fontScale="90000"/>
          </a:bodyPr>
          <a:lstStyle/>
          <a:p>
            <a:r>
              <a:rPr lang="en-US" b="1" dirty="0" smtClean="0"/>
              <a:t>Some facts about the two processes</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Rectangle 2"/>
          <p:cNvSpPr/>
          <p:nvPr/>
        </p:nvSpPr>
        <p:spPr>
          <a:xfrm>
            <a:off x="76200" y="304800"/>
            <a:ext cx="8915400" cy="5324535"/>
          </a:xfrm>
          <a:prstGeom prst="rect">
            <a:avLst/>
          </a:prstGeom>
        </p:spPr>
        <p:txBody>
          <a:bodyPr wrap="square">
            <a:spAutoFit/>
          </a:bodyPr>
          <a:lstStyle/>
          <a:p>
            <a:pPr marL="342900" indent="-342900">
              <a:buFont typeface="Wingdings" panose="05000000000000000000" pitchFamily="2" charset="2"/>
              <a:buChar char="v"/>
            </a:pPr>
            <a:r>
              <a:rPr lang="en-US" sz="2400" dirty="0"/>
              <a:t>Quality of clinker in wet process is better due to better homogenization achieved in slurry raw meal, but now, by </a:t>
            </a:r>
            <a:r>
              <a:rPr lang="en-US" sz="2800" b="1" dirty="0">
                <a:solidFill>
                  <a:srgbClr val="FFFF00"/>
                </a:solidFill>
              </a:rPr>
              <a:t>pneumatic blending</a:t>
            </a:r>
            <a:r>
              <a:rPr lang="en-US" sz="2400" dirty="0"/>
              <a:t>, dry raw meal is also homogenized to the same degree.</a:t>
            </a:r>
            <a:endParaRPr lang="en-US" sz="2400" b="1" dirty="0"/>
          </a:p>
          <a:p>
            <a:endParaRPr lang="en-US" sz="2400" dirty="0" smtClean="0"/>
          </a:p>
          <a:p>
            <a:endParaRPr lang="en-US" sz="2400" dirty="0" smtClean="0"/>
          </a:p>
          <a:p>
            <a:endParaRPr lang="en-US" sz="2400" dirty="0" smtClean="0"/>
          </a:p>
          <a:p>
            <a:endParaRPr lang="en-US" sz="2400" dirty="0" smtClean="0"/>
          </a:p>
          <a:p>
            <a:pPr marL="342900" indent="-342900">
              <a:buFont typeface="Wingdings" panose="05000000000000000000" pitchFamily="2" charset="2"/>
              <a:buChar char="v"/>
            </a:pPr>
            <a:r>
              <a:rPr lang="en-US" sz="2400" dirty="0"/>
              <a:t>Wet process plant requires 20 % more silo volume for slurry storage</a:t>
            </a:r>
            <a:r>
              <a:rPr lang="en-US" sz="2400" dirty="0" smtClean="0"/>
              <a:t>.</a:t>
            </a:r>
          </a:p>
          <a:p>
            <a:r>
              <a:rPr lang="en-US" sz="2400" dirty="0"/>
              <a:t/>
            </a:r>
            <a:br>
              <a:rPr lang="en-US" sz="2400" dirty="0"/>
            </a:br>
            <a:r>
              <a:rPr lang="en-US" sz="2400" b="1" dirty="0" smtClean="0"/>
              <a:t>The </a:t>
            </a:r>
            <a:r>
              <a:rPr lang="en-US" sz="2400" b="1" dirty="0"/>
              <a:t>wet process is rarely used these days and the shift is towards dry process.</a:t>
            </a:r>
          </a:p>
          <a:p>
            <a:pPr marL="342900" indent="-342900">
              <a:buFont typeface="Wingdings" panose="05000000000000000000" pitchFamily="2" charset="2"/>
              <a:buChar char="v"/>
            </a:pPr>
            <a:endParaRPr lang="en-US" sz="2400" dirty="0"/>
          </a:p>
        </p:txBody>
      </p:sp>
      <p:pic>
        <p:nvPicPr>
          <p:cNvPr id="2097168" name="Picture 2"/>
          <p:cNvPicPr>
            <a:picLocks noChangeAspect="1" noChangeArrowheads="1"/>
          </p:cNvPicPr>
          <p:nvPr/>
        </p:nvPicPr>
        <p:blipFill>
          <a:blip r:embed="rId2"/>
          <a:srcRect/>
          <a:stretch>
            <a:fillRect/>
          </a:stretch>
        </p:blipFill>
        <p:spPr bwMode="auto">
          <a:xfrm>
            <a:off x="4419600" y="1924050"/>
            <a:ext cx="4800600" cy="1143000"/>
          </a:xfrm>
          <a:prstGeom prst="rect">
            <a:avLst/>
          </a:prstGeom>
          <a:solidFill>
            <a:srgbClr val="FFFF00"/>
          </a:solidFill>
          <a:ln>
            <a:noFill/>
          </a:ln>
        </p:spPr>
      </p:pic>
      <p:sp>
        <p:nvSpPr>
          <p:cNvPr id="1048648" name="Curved Right Arrow 5"/>
          <p:cNvSpPr/>
          <p:nvPr/>
        </p:nvSpPr>
        <p:spPr>
          <a:xfrm>
            <a:off x="3200400" y="1524000"/>
            <a:ext cx="914400" cy="1143000"/>
          </a:xfrm>
          <a:prstGeom prst="curved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a:xfrm>
            <a:off x="228600" y="76200"/>
            <a:ext cx="8229600" cy="1143000"/>
          </a:xfrm>
        </p:spPr>
        <p:txBody>
          <a:bodyPr vert="horz" lIns="91440" tIns="45720" rIns="91440" bIns="45720" rtlCol="0" anchor="ctr">
            <a:normAutofit/>
          </a:bodyPr>
          <a:lstStyle/>
          <a:p>
            <a:pPr algn="l"/>
            <a:r>
              <a:rPr lang="en-US" b="1" dirty="0">
                <a:solidFill>
                  <a:srgbClr val="FFFFFF"/>
                </a:solidFill>
              </a:rPr>
              <a:t>Soap Industry</a:t>
            </a:r>
          </a:p>
        </p:txBody>
      </p:sp>
      <p:sp>
        <p:nvSpPr>
          <p:cNvPr id="1048650" name="Rectangle 2"/>
          <p:cNvSpPr/>
          <p:nvPr/>
        </p:nvSpPr>
        <p:spPr>
          <a:xfrm>
            <a:off x="152400" y="1295400"/>
            <a:ext cx="8610600" cy="830997"/>
          </a:xfrm>
          <a:prstGeom prst="rect">
            <a:avLst/>
          </a:prstGeom>
        </p:spPr>
        <p:txBody>
          <a:bodyPr wrap="square">
            <a:spAutoFit/>
          </a:bodyPr>
          <a:lstStyle/>
          <a:p>
            <a:r>
              <a:rPr lang="en-US" sz="2400" dirty="0"/>
              <a:t>Soap is </a:t>
            </a:r>
            <a:r>
              <a:rPr lang="en-US" sz="2400" dirty="0" smtClean="0"/>
              <a:t>widely </a:t>
            </a:r>
            <a:r>
              <a:rPr lang="en-US" sz="2400" dirty="0"/>
              <a:t>used in our society. Soaps are the product of the reaction between a fat and sodium hydroxide: </a:t>
            </a:r>
          </a:p>
        </p:txBody>
      </p:sp>
      <p:sp>
        <p:nvSpPr>
          <p:cNvPr id="1048651" name="Rectangle 3"/>
          <p:cNvSpPr/>
          <p:nvPr/>
        </p:nvSpPr>
        <p:spPr>
          <a:xfrm>
            <a:off x="914400" y="2514600"/>
            <a:ext cx="7954881" cy="584775"/>
          </a:xfrm>
          <a:prstGeom prst="rect">
            <a:avLst/>
          </a:prstGeom>
        </p:spPr>
        <p:txBody>
          <a:bodyPr wrap="square">
            <a:spAutoFit/>
          </a:bodyPr>
          <a:lstStyle/>
          <a:p>
            <a:r>
              <a:rPr lang="en-US" sz="3200" b="1" dirty="0">
                <a:solidFill>
                  <a:srgbClr val="FFFF00"/>
                </a:solidFill>
              </a:rPr>
              <a:t>Fat +3 NaOH → Glycerin + 3 Soap </a:t>
            </a:r>
          </a:p>
        </p:txBody>
      </p:sp>
      <p:pic>
        <p:nvPicPr>
          <p:cNvPr id="2097169" name="Picture 3"/>
          <p:cNvPicPr>
            <a:picLocks noChangeAspect="1" noChangeArrowheads="1"/>
          </p:cNvPicPr>
          <p:nvPr/>
        </p:nvPicPr>
        <p:blipFill>
          <a:blip r:embed="rId2"/>
          <a:srcRect/>
          <a:stretch>
            <a:fillRect/>
          </a:stretch>
        </p:blipFill>
        <p:spPr bwMode="auto">
          <a:xfrm>
            <a:off x="609600" y="3581400"/>
            <a:ext cx="7696200" cy="29718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pPr algn="l"/>
            <a:r>
              <a:rPr lang="en-US" b="1" dirty="0" smtClean="0">
                <a:solidFill>
                  <a:srgbClr val="FFFF00"/>
                </a:solidFill>
              </a:rPr>
              <a:t>CEMENT INDUSTRY</a:t>
            </a:r>
            <a:endParaRPr lang="en-US" b="1" dirty="0">
              <a:solidFill>
                <a:srgbClr val="FFFF00"/>
              </a:solidFill>
            </a:endParaRPr>
          </a:p>
        </p:txBody>
      </p:sp>
      <p:sp>
        <p:nvSpPr>
          <p:cNvPr id="1048593" name="TextBox 2"/>
          <p:cNvSpPr txBox="1"/>
          <p:nvPr/>
        </p:nvSpPr>
        <p:spPr>
          <a:xfrm>
            <a:off x="304800" y="1295400"/>
            <a:ext cx="8610600" cy="1399541"/>
          </a:xfrm>
          <a:prstGeom prst="rect">
            <a:avLst/>
          </a:prstGeom>
          <a:noFill/>
        </p:spPr>
        <p:txBody>
          <a:bodyPr wrap="square" rtlCol="0">
            <a:spAutoFit/>
          </a:bodyPr>
          <a:lstStyle/>
          <a:p>
            <a:pPr algn="just"/>
            <a:r>
              <a:rPr lang="en-US" sz="4000" b="1" u="sng" dirty="0"/>
              <a:t>Cement</a:t>
            </a:r>
            <a:r>
              <a:rPr lang="en-US" sz="2400" b="1" dirty="0"/>
              <a:t> is a fine grey powder which when reacted with water hardens to form a rigid chemical mineral structure which gives concrete its high strengths. </a:t>
            </a:r>
            <a:endParaRPr lang="en-US" sz="2400" dirty="0"/>
          </a:p>
        </p:txBody>
      </p:sp>
      <p:sp>
        <p:nvSpPr>
          <p:cNvPr id="1048594" name="TextBox 3"/>
          <p:cNvSpPr txBox="1"/>
          <p:nvPr/>
        </p:nvSpPr>
        <p:spPr>
          <a:xfrm>
            <a:off x="381000" y="3276600"/>
            <a:ext cx="8534400" cy="1767841"/>
          </a:xfrm>
          <a:prstGeom prst="rect">
            <a:avLst/>
          </a:prstGeom>
          <a:noFill/>
        </p:spPr>
        <p:txBody>
          <a:bodyPr wrap="square" rtlCol="0">
            <a:spAutoFit/>
          </a:bodyPr>
          <a:lstStyle/>
          <a:p>
            <a:pPr algn="just"/>
            <a:r>
              <a:rPr lang="en-US" sz="2400" dirty="0"/>
              <a:t>The most common type of cement is the </a:t>
            </a:r>
            <a:r>
              <a:rPr lang="en-US" sz="3200" b="1" u="sng" dirty="0"/>
              <a:t>Ordinary Portland Cement</a:t>
            </a:r>
            <a:r>
              <a:rPr lang="en-US" sz="2400" b="1" dirty="0"/>
              <a:t> (OPC), which has been defined as the product obtained by pulverizing the sintered mass known as clinker consisting essentially of calcium silicates. </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a:solidFill>
            <a:srgbClr val="FF0000"/>
          </a:solidFill>
        </p:spPr>
        <p:txBody>
          <a:bodyPr>
            <a:normAutofit fontScale="90000"/>
          </a:bodyPr>
          <a:lstStyle/>
          <a:p>
            <a:r>
              <a:rPr lang="en-US" b="1" dirty="0" smtClean="0"/>
              <a:t> </a:t>
            </a:r>
            <a:r>
              <a:rPr lang="en-US" b="1" dirty="0"/>
              <a:t>Soap is </a:t>
            </a:r>
            <a:r>
              <a:rPr lang="en-US" b="1" dirty="0" smtClean="0"/>
              <a:t>Produced Industrially </a:t>
            </a:r>
            <a:r>
              <a:rPr lang="en-US" b="1" dirty="0"/>
              <a:t>in </a:t>
            </a:r>
            <a:r>
              <a:rPr lang="en-US" b="1" dirty="0" smtClean="0"/>
              <a:t>Four </a:t>
            </a:r>
            <a:r>
              <a:rPr lang="en-US" b="1" dirty="0"/>
              <a:t>B</a:t>
            </a:r>
            <a:r>
              <a:rPr lang="en-US" b="1" dirty="0" smtClean="0"/>
              <a:t>asic </a:t>
            </a:r>
            <a:r>
              <a:rPr lang="en-US" b="1" dirty="0"/>
              <a:t>S</a:t>
            </a:r>
            <a:r>
              <a:rPr lang="en-US" b="1" dirty="0" smtClean="0"/>
              <a:t>teps</a:t>
            </a:r>
            <a:endParaRPr lang="en-US" dirty="0"/>
          </a:p>
        </p:txBody>
      </p:sp>
      <p:sp>
        <p:nvSpPr>
          <p:cNvPr id="1048653" name="Rectangle 2"/>
          <p:cNvSpPr/>
          <p:nvPr/>
        </p:nvSpPr>
        <p:spPr>
          <a:xfrm>
            <a:off x="76200" y="1752600"/>
            <a:ext cx="5120312" cy="584775"/>
          </a:xfrm>
          <a:prstGeom prst="rect">
            <a:avLst/>
          </a:prstGeom>
        </p:spPr>
        <p:txBody>
          <a:bodyPr wrap="none">
            <a:spAutoFit/>
          </a:bodyPr>
          <a:lstStyle/>
          <a:p>
            <a:r>
              <a:rPr lang="en-US" sz="3200" b="1" dirty="0">
                <a:solidFill>
                  <a:srgbClr val="FFFF00"/>
                </a:solidFill>
              </a:rPr>
              <a:t>Step 1 – </a:t>
            </a:r>
            <a:r>
              <a:rPr lang="en-US" sz="3200" b="1" u="sng" dirty="0">
                <a:solidFill>
                  <a:srgbClr val="FFFF00"/>
                </a:solidFill>
              </a:rPr>
              <a:t>Saponification</a:t>
            </a:r>
            <a:r>
              <a:rPr lang="en-US" sz="3200" b="1" dirty="0">
                <a:solidFill>
                  <a:srgbClr val="FFFF00"/>
                </a:solidFill>
              </a:rPr>
              <a:t> </a:t>
            </a:r>
            <a:endParaRPr lang="en-US" sz="3200" dirty="0">
              <a:solidFill>
                <a:srgbClr val="FFFF00"/>
              </a:solidFill>
            </a:endParaRPr>
          </a:p>
        </p:txBody>
      </p:sp>
      <p:sp>
        <p:nvSpPr>
          <p:cNvPr id="1048654" name="Rectangle 3"/>
          <p:cNvSpPr/>
          <p:nvPr/>
        </p:nvSpPr>
        <p:spPr>
          <a:xfrm>
            <a:off x="0" y="2518618"/>
            <a:ext cx="8763000" cy="830997"/>
          </a:xfrm>
          <a:prstGeom prst="rect">
            <a:avLst/>
          </a:prstGeom>
        </p:spPr>
        <p:txBody>
          <a:bodyPr wrap="square">
            <a:spAutoFit/>
          </a:bodyPr>
          <a:lstStyle/>
          <a:p>
            <a:pPr algn="just"/>
            <a:r>
              <a:rPr lang="en-US" sz="2400" dirty="0" smtClean="0"/>
              <a:t>Fat and </a:t>
            </a:r>
            <a:r>
              <a:rPr lang="en-US" sz="2400" dirty="0"/>
              <a:t>sodium hydroxide are mixed </a:t>
            </a:r>
            <a:r>
              <a:rPr lang="en-US" sz="2400" dirty="0" smtClean="0"/>
              <a:t>and heated</a:t>
            </a:r>
            <a:r>
              <a:rPr lang="en-US" sz="2400" dirty="0"/>
              <a:t>. The soap produced is the salt of a long chain carboxylic acid </a:t>
            </a:r>
          </a:p>
        </p:txBody>
      </p:sp>
      <p:sp>
        <p:nvSpPr>
          <p:cNvPr id="1048655" name="Rectangle 5"/>
          <p:cNvSpPr/>
          <p:nvPr/>
        </p:nvSpPr>
        <p:spPr>
          <a:xfrm>
            <a:off x="0" y="3581400"/>
            <a:ext cx="8915400" cy="646331"/>
          </a:xfrm>
          <a:prstGeom prst="rect">
            <a:avLst/>
          </a:prstGeom>
        </p:spPr>
        <p:txBody>
          <a:bodyPr wrap="square">
            <a:spAutoFit/>
          </a:bodyPr>
          <a:lstStyle/>
          <a:p>
            <a:r>
              <a:rPr lang="en-US" sz="3600" b="1" dirty="0">
                <a:solidFill>
                  <a:srgbClr val="FFFF00"/>
                </a:solidFill>
              </a:rPr>
              <a:t>Step 2 - </a:t>
            </a:r>
            <a:r>
              <a:rPr lang="en-US" sz="3600" b="1" u="sng" dirty="0">
                <a:solidFill>
                  <a:srgbClr val="FFFF00"/>
                </a:solidFill>
              </a:rPr>
              <a:t>Glycerin removal </a:t>
            </a:r>
            <a:endParaRPr lang="en-US" sz="3600" b="1" u="sng" dirty="0" smtClean="0">
              <a:solidFill>
                <a:srgbClr val="FFFF00"/>
              </a:solidFill>
            </a:endParaRPr>
          </a:p>
        </p:txBody>
      </p:sp>
      <p:sp>
        <p:nvSpPr>
          <p:cNvPr id="1048656" name="Rectangle 6"/>
          <p:cNvSpPr/>
          <p:nvPr/>
        </p:nvSpPr>
        <p:spPr>
          <a:xfrm>
            <a:off x="76200" y="4419600"/>
            <a:ext cx="8839200" cy="1938992"/>
          </a:xfrm>
          <a:prstGeom prst="rect">
            <a:avLst/>
          </a:prstGeom>
        </p:spPr>
        <p:txBody>
          <a:bodyPr wrap="square">
            <a:spAutoFit/>
          </a:bodyPr>
          <a:lstStyle/>
          <a:p>
            <a:pPr algn="just"/>
            <a:r>
              <a:rPr lang="en-US" sz="2400" dirty="0"/>
              <a:t>Glycerin is more valuable than soap, so most of it is removed. Some is left in the soap </a:t>
            </a:r>
            <a:r>
              <a:rPr lang="en-US" sz="2400" dirty="0" smtClean="0"/>
              <a:t>to make </a:t>
            </a:r>
            <a:r>
              <a:rPr lang="en-US" sz="2400" dirty="0"/>
              <a:t>it soft and smooth. Soap is not very soluble in salt water, whereas glycerin is, so salt is added to the wet soap causing it to separate out into soap and glycerin in saltwater.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Rectangle 1"/>
          <p:cNvSpPr/>
          <p:nvPr/>
        </p:nvSpPr>
        <p:spPr>
          <a:xfrm>
            <a:off x="76200" y="3447871"/>
            <a:ext cx="8915400" cy="830997"/>
          </a:xfrm>
          <a:prstGeom prst="rect">
            <a:avLst/>
          </a:prstGeom>
        </p:spPr>
        <p:txBody>
          <a:bodyPr wrap="square">
            <a:spAutoFit/>
          </a:bodyPr>
          <a:lstStyle/>
          <a:p>
            <a:pPr algn="just"/>
            <a:r>
              <a:rPr lang="en-US" sz="2400" dirty="0" smtClean="0"/>
              <a:t>Additives </a:t>
            </a:r>
            <a:r>
              <a:rPr lang="en-US" sz="2400" dirty="0"/>
              <a:t>such as preservatives, color and perfume are added and mixed in with the </a:t>
            </a:r>
            <a:r>
              <a:rPr lang="en-US" sz="2400" dirty="0" smtClean="0"/>
              <a:t>soap and </a:t>
            </a:r>
            <a:r>
              <a:rPr lang="en-US" sz="2400" dirty="0"/>
              <a:t>it is shaped into bars for sale. </a:t>
            </a:r>
          </a:p>
        </p:txBody>
      </p:sp>
      <p:sp>
        <p:nvSpPr>
          <p:cNvPr id="1048658" name="Rectangle 2"/>
          <p:cNvSpPr/>
          <p:nvPr/>
        </p:nvSpPr>
        <p:spPr>
          <a:xfrm>
            <a:off x="152400" y="228600"/>
            <a:ext cx="8032968" cy="584775"/>
          </a:xfrm>
          <a:prstGeom prst="rect">
            <a:avLst/>
          </a:prstGeom>
        </p:spPr>
        <p:txBody>
          <a:bodyPr wrap="none">
            <a:spAutoFit/>
          </a:bodyPr>
          <a:lstStyle/>
          <a:p>
            <a:r>
              <a:rPr lang="en-US" sz="3200" b="1" dirty="0">
                <a:solidFill>
                  <a:srgbClr val="FFFF00"/>
                </a:solidFill>
              </a:rPr>
              <a:t>Step 3 - </a:t>
            </a:r>
            <a:r>
              <a:rPr lang="en-US" sz="3200" b="1" u="sng" dirty="0">
                <a:solidFill>
                  <a:srgbClr val="FFFF00"/>
                </a:solidFill>
              </a:rPr>
              <a:t>Soap neutralization &amp; drying </a:t>
            </a:r>
          </a:p>
        </p:txBody>
      </p:sp>
      <p:sp>
        <p:nvSpPr>
          <p:cNvPr id="1048659" name="Rectangle 3"/>
          <p:cNvSpPr/>
          <p:nvPr/>
        </p:nvSpPr>
        <p:spPr>
          <a:xfrm>
            <a:off x="152400" y="936010"/>
            <a:ext cx="8763000" cy="1200329"/>
          </a:xfrm>
          <a:prstGeom prst="rect">
            <a:avLst/>
          </a:prstGeom>
        </p:spPr>
        <p:txBody>
          <a:bodyPr wrap="square">
            <a:spAutoFit/>
          </a:bodyPr>
          <a:lstStyle/>
          <a:p>
            <a:pPr algn="just"/>
            <a:r>
              <a:rPr lang="en-US" sz="2400" dirty="0"/>
              <a:t>Any remaining sodium hydroxide is neutralized with a weak acid such as citric acid </a:t>
            </a:r>
            <a:r>
              <a:rPr lang="en-US" sz="2400" dirty="0" smtClean="0"/>
              <a:t>and two </a:t>
            </a:r>
            <a:r>
              <a:rPr lang="en-US" sz="2400" dirty="0"/>
              <a:t>thirds of the remaining water removed</a:t>
            </a:r>
          </a:p>
        </p:txBody>
      </p:sp>
      <p:sp>
        <p:nvSpPr>
          <p:cNvPr id="1048660" name="Rectangle 4"/>
          <p:cNvSpPr/>
          <p:nvPr/>
        </p:nvSpPr>
        <p:spPr>
          <a:xfrm>
            <a:off x="152400" y="2691825"/>
            <a:ext cx="3991798" cy="584775"/>
          </a:xfrm>
          <a:prstGeom prst="rect">
            <a:avLst/>
          </a:prstGeom>
        </p:spPr>
        <p:txBody>
          <a:bodyPr wrap="none">
            <a:spAutoFit/>
          </a:bodyPr>
          <a:lstStyle/>
          <a:p>
            <a:r>
              <a:rPr lang="en-US" sz="3200" b="1" dirty="0">
                <a:solidFill>
                  <a:srgbClr val="FFFF00"/>
                </a:solidFill>
              </a:rPr>
              <a:t>Step 4 – </a:t>
            </a:r>
            <a:r>
              <a:rPr lang="en-US" sz="3200" b="1" u="sng" dirty="0">
                <a:solidFill>
                  <a:srgbClr val="FFFF00"/>
                </a:solidFill>
              </a:rPr>
              <a:t>Finishing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Title 1"/>
          <p:cNvSpPr>
            <a:spLocks noGrp="1"/>
          </p:cNvSpPr>
          <p:nvPr>
            <p:ph type="title"/>
          </p:nvPr>
        </p:nvSpPr>
        <p:spPr/>
        <p:txBody>
          <a:bodyPr vert="horz" lIns="91440" tIns="45720" rIns="91440" bIns="45720" rtlCol="0" anchor="ctr">
            <a:normAutofit/>
          </a:bodyPr>
          <a:lstStyle/>
          <a:p>
            <a:pPr algn="l"/>
            <a:r>
              <a:rPr lang="en-US" b="1" dirty="0">
                <a:solidFill>
                  <a:srgbClr val="FF9DA4"/>
                </a:solidFill>
                <a:effectLst>
                  <a:outerShdw blurRad="38100" dist="38100" dir="2700000" algn="tl">
                    <a:srgbClr val="000000">
                      <a:alpha val="43137"/>
                    </a:srgbClr>
                  </a:outerShdw>
                </a:effectLst>
              </a:rPr>
              <a:t>Detergent Industry</a:t>
            </a:r>
          </a:p>
        </p:txBody>
      </p:sp>
      <p:sp>
        <p:nvSpPr>
          <p:cNvPr id="1048662" name="Rectangle 2"/>
          <p:cNvSpPr/>
          <p:nvPr/>
        </p:nvSpPr>
        <p:spPr>
          <a:xfrm>
            <a:off x="152400" y="1295400"/>
            <a:ext cx="8534400" cy="1687065"/>
          </a:xfrm>
          <a:prstGeom prst="rect">
            <a:avLst/>
          </a:prstGeom>
        </p:spPr>
        <p:txBody>
          <a:bodyPr wrap="square">
            <a:spAutoFit/>
          </a:bodyPr>
          <a:lstStyle/>
          <a:p>
            <a:pPr algn="just">
              <a:lnSpc>
                <a:spcPct val="150000"/>
              </a:lnSpc>
            </a:pPr>
            <a:r>
              <a:rPr lang="en-US" sz="2400" dirty="0"/>
              <a:t>A detergent is synthetic surfactants. They are made both in powder and liquid form. These substances are usually </a:t>
            </a:r>
            <a:r>
              <a:rPr lang="en-US" sz="2400" u="sng" dirty="0"/>
              <a:t>alkyl </a:t>
            </a:r>
            <a:r>
              <a:rPr lang="en-US" sz="2400" u="sng" dirty="0" smtClean="0"/>
              <a:t>benzene sulfonates </a:t>
            </a:r>
            <a:endParaRPr lang="en-US" sz="2400" u="sng" dirty="0"/>
          </a:p>
        </p:txBody>
      </p:sp>
      <p:pic>
        <p:nvPicPr>
          <p:cNvPr id="2097171" name="Picture 3"/>
          <p:cNvPicPr>
            <a:picLocks noChangeAspect="1" noChangeArrowheads="1"/>
          </p:cNvPicPr>
          <p:nvPr/>
        </p:nvPicPr>
        <p:blipFill>
          <a:blip r:embed="rId2"/>
          <a:srcRect/>
          <a:stretch>
            <a:fillRect/>
          </a:stretch>
        </p:blipFill>
        <p:spPr bwMode="auto">
          <a:xfrm>
            <a:off x="2971800" y="2590800"/>
            <a:ext cx="3124200" cy="609600"/>
          </a:xfrm>
          <a:prstGeom prst="rect">
            <a:avLst/>
          </a:prstGeom>
          <a:noFill/>
          <a:ln>
            <a:noFill/>
          </a:ln>
        </p:spPr>
      </p:pic>
      <p:pic>
        <p:nvPicPr>
          <p:cNvPr id="2097172" name="Picture 4"/>
          <p:cNvPicPr>
            <a:picLocks noChangeAspect="1" noChangeArrowheads="1"/>
          </p:cNvPicPr>
          <p:nvPr/>
        </p:nvPicPr>
        <p:blipFill>
          <a:blip r:embed="rId3"/>
          <a:srcRect/>
          <a:stretch>
            <a:fillRect/>
          </a:stretch>
        </p:blipFill>
        <p:spPr bwMode="auto">
          <a:xfrm>
            <a:off x="152400" y="3886200"/>
            <a:ext cx="8763000" cy="1752600"/>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
          <p:cNvSpPr>
            <a:spLocks noGrp="1"/>
          </p:cNvSpPr>
          <p:nvPr>
            <p:ph type="title"/>
          </p:nvPr>
        </p:nvSpPr>
        <p:spPr>
          <a:xfrm>
            <a:off x="76200" y="152400"/>
            <a:ext cx="9067800" cy="1265238"/>
          </a:xfrm>
          <a:solidFill>
            <a:srgbClr val="FF0066"/>
          </a:solidFill>
        </p:spPr>
        <p:txBody>
          <a:bodyPr>
            <a:normAutofit/>
          </a:bodyPr>
          <a:lstStyle/>
          <a:p>
            <a:r>
              <a:rPr lang="en-US" b="1" dirty="0"/>
              <a:t>Powder </a:t>
            </a:r>
            <a:r>
              <a:rPr lang="en-US" b="1" dirty="0" smtClean="0"/>
              <a:t>Detergents Production</a:t>
            </a:r>
            <a:endParaRPr lang="en-US" dirty="0"/>
          </a:p>
        </p:txBody>
      </p:sp>
      <p:sp>
        <p:nvSpPr>
          <p:cNvPr id="1048664" name="Rectangle 2"/>
          <p:cNvSpPr/>
          <p:nvPr/>
        </p:nvSpPr>
        <p:spPr>
          <a:xfrm>
            <a:off x="152400" y="1600200"/>
            <a:ext cx="1422184" cy="584775"/>
          </a:xfrm>
          <a:prstGeom prst="rect">
            <a:avLst/>
          </a:prstGeom>
        </p:spPr>
        <p:txBody>
          <a:bodyPr wrap="none">
            <a:spAutoFit/>
          </a:bodyPr>
          <a:lstStyle/>
          <a:p>
            <a:r>
              <a:rPr lang="en-US" sz="3200" b="1" dirty="0">
                <a:solidFill>
                  <a:srgbClr val="FFFF00"/>
                </a:solidFill>
              </a:rPr>
              <a:t>Step1 </a:t>
            </a:r>
          </a:p>
        </p:txBody>
      </p:sp>
      <p:sp>
        <p:nvSpPr>
          <p:cNvPr id="1048665" name="Rectangle 3"/>
          <p:cNvSpPr/>
          <p:nvPr/>
        </p:nvSpPr>
        <p:spPr>
          <a:xfrm>
            <a:off x="76200" y="2337375"/>
            <a:ext cx="8686800" cy="1200329"/>
          </a:xfrm>
          <a:prstGeom prst="rect">
            <a:avLst/>
          </a:prstGeom>
        </p:spPr>
        <p:txBody>
          <a:bodyPr wrap="square">
            <a:spAutoFit/>
          </a:bodyPr>
          <a:lstStyle/>
          <a:p>
            <a:pPr algn="just"/>
            <a:r>
              <a:rPr lang="en-US" sz="2400" b="1" dirty="0" smtClean="0"/>
              <a:t>A</a:t>
            </a:r>
            <a:r>
              <a:rPr lang="en-US" sz="2400" dirty="0" smtClean="0"/>
              <a:t>ll </a:t>
            </a:r>
            <a:r>
              <a:rPr lang="en-US" sz="2400" dirty="0"/>
              <a:t>ingredients are first combined into slurry in a tank heated and then pumped to the top of a tower where it is sprayed through nozzles under high pressure to produce small droplets </a:t>
            </a:r>
          </a:p>
        </p:txBody>
      </p:sp>
      <p:sp>
        <p:nvSpPr>
          <p:cNvPr id="1048666" name="Rectangle 4"/>
          <p:cNvSpPr/>
          <p:nvPr/>
        </p:nvSpPr>
        <p:spPr>
          <a:xfrm>
            <a:off x="152400" y="3682425"/>
            <a:ext cx="1582484" cy="584775"/>
          </a:xfrm>
          <a:prstGeom prst="rect">
            <a:avLst/>
          </a:prstGeom>
        </p:spPr>
        <p:txBody>
          <a:bodyPr wrap="none">
            <a:spAutoFit/>
          </a:bodyPr>
          <a:lstStyle/>
          <a:p>
            <a:r>
              <a:rPr lang="en-US" sz="3200" b="1" dirty="0">
                <a:solidFill>
                  <a:srgbClr val="FFFF00"/>
                </a:solidFill>
              </a:rPr>
              <a:t>Step 2 </a:t>
            </a:r>
          </a:p>
        </p:txBody>
      </p:sp>
      <p:sp>
        <p:nvSpPr>
          <p:cNvPr id="1048667" name="Rectangle 5"/>
          <p:cNvSpPr/>
          <p:nvPr/>
        </p:nvSpPr>
        <p:spPr>
          <a:xfrm>
            <a:off x="228600" y="4343400"/>
            <a:ext cx="8534400" cy="1200329"/>
          </a:xfrm>
          <a:prstGeom prst="rect">
            <a:avLst/>
          </a:prstGeom>
        </p:spPr>
        <p:txBody>
          <a:bodyPr wrap="square">
            <a:spAutoFit/>
          </a:bodyPr>
          <a:lstStyle/>
          <a:p>
            <a:pPr algn="just"/>
            <a:r>
              <a:rPr lang="en-US" sz="2400" dirty="0"/>
              <a:t>the droplets fall through a current of hot air forming hollow granules as they dry. The dried granules are collected from the bottom of the spray </a:t>
            </a:r>
            <a:r>
              <a:rPr lang="en-US" sz="2400" dirty="0" smtClean="0"/>
              <a:t>tower. </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Rectangle 1"/>
          <p:cNvSpPr/>
          <p:nvPr/>
        </p:nvSpPr>
        <p:spPr>
          <a:xfrm>
            <a:off x="304800" y="381000"/>
            <a:ext cx="1582484" cy="584775"/>
          </a:xfrm>
          <a:prstGeom prst="rect">
            <a:avLst/>
          </a:prstGeom>
        </p:spPr>
        <p:txBody>
          <a:bodyPr wrap="none">
            <a:spAutoFit/>
          </a:bodyPr>
          <a:lstStyle/>
          <a:p>
            <a:r>
              <a:rPr lang="en-US" sz="3200" b="1" dirty="0">
                <a:solidFill>
                  <a:srgbClr val="FFFF00"/>
                </a:solidFill>
              </a:rPr>
              <a:t>Step 3 </a:t>
            </a:r>
          </a:p>
        </p:txBody>
      </p:sp>
      <p:sp>
        <p:nvSpPr>
          <p:cNvPr id="1048669" name="Rectangle 2"/>
          <p:cNvSpPr/>
          <p:nvPr/>
        </p:nvSpPr>
        <p:spPr>
          <a:xfrm>
            <a:off x="304800" y="1143000"/>
            <a:ext cx="8642109" cy="461665"/>
          </a:xfrm>
          <a:prstGeom prst="rect">
            <a:avLst/>
          </a:prstGeom>
        </p:spPr>
        <p:txBody>
          <a:bodyPr wrap="none">
            <a:spAutoFit/>
          </a:bodyPr>
          <a:lstStyle/>
          <a:p>
            <a:r>
              <a:rPr lang="en-US" sz="2400" dirty="0" smtClean="0"/>
              <a:t>The particles </a:t>
            </a:r>
            <a:r>
              <a:rPr lang="en-US" sz="2400" dirty="0"/>
              <a:t>are screened to achieve a relatively uniform size. </a:t>
            </a:r>
          </a:p>
        </p:txBody>
      </p:sp>
      <p:sp>
        <p:nvSpPr>
          <p:cNvPr id="1048670" name="Rectangle 3"/>
          <p:cNvSpPr/>
          <p:nvPr/>
        </p:nvSpPr>
        <p:spPr>
          <a:xfrm>
            <a:off x="304800" y="1905000"/>
            <a:ext cx="1592103" cy="584775"/>
          </a:xfrm>
          <a:prstGeom prst="rect">
            <a:avLst/>
          </a:prstGeom>
        </p:spPr>
        <p:txBody>
          <a:bodyPr wrap="none">
            <a:spAutoFit/>
          </a:bodyPr>
          <a:lstStyle/>
          <a:p>
            <a:r>
              <a:rPr lang="en-US" sz="3200" b="1" dirty="0">
                <a:solidFill>
                  <a:srgbClr val="FFFF00"/>
                </a:solidFill>
              </a:rPr>
              <a:t>Step 4 </a:t>
            </a:r>
          </a:p>
        </p:txBody>
      </p:sp>
      <p:sp>
        <p:nvSpPr>
          <p:cNvPr id="1048671" name="Rectangle 4"/>
          <p:cNvSpPr/>
          <p:nvPr/>
        </p:nvSpPr>
        <p:spPr>
          <a:xfrm>
            <a:off x="304800" y="2497871"/>
            <a:ext cx="8382000" cy="1569660"/>
          </a:xfrm>
          <a:prstGeom prst="rect">
            <a:avLst/>
          </a:prstGeom>
        </p:spPr>
        <p:txBody>
          <a:bodyPr wrap="square">
            <a:spAutoFit/>
          </a:bodyPr>
          <a:lstStyle/>
          <a:p>
            <a:pPr algn="just"/>
            <a:r>
              <a:rPr lang="en-US" sz="2400" dirty="0"/>
              <a:t>A</a:t>
            </a:r>
            <a:r>
              <a:rPr lang="en-US" sz="2400" dirty="0" smtClean="0"/>
              <a:t>fter </a:t>
            </a:r>
            <a:r>
              <a:rPr lang="en-US" sz="2400" dirty="0"/>
              <a:t>the granules have been cooled, heat sensitive ingredients that are not compatible with the spray drying temperature (bleaching agent, builder, and enzymes) are to be added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3"/>
          <p:cNvPicPr>
            <a:picLocks noChangeAspect="1" noChangeArrowheads="1"/>
          </p:cNvPicPr>
          <p:nvPr/>
        </p:nvPicPr>
        <p:blipFill rotWithShape="1">
          <a:blip r:embed="rId2"/>
          <a:srcRect t="2890"/>
          <a:stretch>
            <a:fillRect/>
          </a:stretch>
        </p:blipFill>
        <p:spPr bwMode="auto">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
          <p:cNvSpPr>
            <a:spLocks noGrp="1"/>
          </p:cNvSpPr>
          <p:nvPr>
            <p:ph type="title"/>
          </p:nvPr>
        </p:nvSpPr>
        <p:spPr/>
        <p:txBody>
          <a:bodyPr/>
          <a:lstStyle/>
          <a:p>
            <a:pPr algn="l"/>
            <a:r>
              <a:rPr lang="en-US" b="1" u="sng" dirty="0" smtClean="0">
                <a:solidFill>
                  <a:srgbClr val="FFFF00"/>
                </a:solidFill>
              </a:rPr>
              <a:t>Additives</a:t>
            </a:r>
            <a:endParaRPr lang="en-US" b="1" u="sng" dirty="0">
              <a:solidFill>
                <a:srgbClr val="FFFF00"/>
              </a:solidFill>
            </a:endParaRPr>
          </a:p>
        </p:txBody>
      </p:sp>
      <p:sp>
        <p:nvSpPr>
          <p:cNvPr id="1048673" name="Rectangle 2"/>
          <p:cNvSpPr/>
          <p:nvPr/>
        </p:nvSpPr>
        <p:spPr>
          <a:xfrm>
            <a:off x="152400" y="1295400"/>
            <a:ext cx="8229600" cy="5139869"/>
          </a:xfrm>
          <a:prstGeom prst="rect">
            <a:avLst/>
          </a:prstGeom>
        </p:spPr>
        <p:txBody>
          <a:bodyPr wrap="square">
            <a:spAutoFit/>
          </a:bodyPr>
          <a:lstStyle/>
          <a:p>
            <a:endParaRPr lang="en-US" sz="2400" dirty="0"/>
          </a:p>
          <a:p>
            <a:pPr marL="342900" indent="-342900" algn="just">
              <a:buFont typeface="Wingdings" panose="05000000000000000000" pitchFamily="2" charset="2"/>
              <a:buChar char="q"/>
            </a:pPr>
            <a:r>
              <a:rPr lang="en-US" sz="2400" dirty="0" smtClean="0"/>
              <a:t> </a:t>
            </a:r>
            <a:r>
              <a:rPr lang="en-US" sz="2400" dirty="0"/>
              <a:t>A </a:t>
            </a:r>
            <a:r>
              <a:rPr lang="en-US" sz="2800" b="1" u="sng" dirty="0"/>
              <a:t>builder</a:t>
            </a:r>
            <a:r>
              <a:rPr lang="en-US" sz="2400" dirty="0"/>
              <a:t> softens water enabling the surfactant to perform with greater efficiency. </a:t>
            </a:r>
            <a:endParaRPr lang="en-US" sz="2400" dirty="0" smtClean="0"/>
          </a:p>
          <a:p>
            <a:pPr algn="just"/>
            <a:endParaRPr lang="en-US" sz="2400" dirty="0"/>
          </a:p>
          <a:p>
            <a:pPr marL="342900" indent="-342900" algn="just">
              <a:buFont typeface="Wingdings" panose="05000000000000000000" pitchFamily="2" charset="2"/>
              <a:buChar char="q"/>
            </a:pPr>
            <a:r>
              <a:rPr lang="en-US" sz="2400" dirty="0" smtClean="0"/>
              <a:t> </a:t>
            </a:r>
            <a:r>
              <a:rPr lang="en-US" sz="2400" dirty="0"/>
              <a:t>A </a:t>
            </a:r>
            <a:r>
              <a:rPr lang="en-US" sz="2800" b="1" u="sng" dirty="0"/>
              <a:t>surfactant</a:t>
            </a:r>
            <a:r>
              <a:rPr lang="en-US" sz="2400" dirty="0"/>
              <a:t> lowers the surface tension of the washing water enabling it to wet a surface and more readily lessen and remove soils. </a:t>
            </a:r>
          </a:p>
          <a:p>
            <a:pPr algn="just"/>
            <a:endParaRPr lang="en-US" sz="2400" dirty="0" smtClean="0"/>
          </a:p>
          <a:p>
            <a:pPr marL="342900" indent="-342900" algn="just">
              <a:buFont typeface="Wingdings" panose="05000000000000000000" pitchFamily="2" charset="2"/>
              <a:buChar char="q"/>
            </a:pPr>
            <a:r>
              <a:rPr lang="en-US" sz="2400" dirty="0" smtClean="0"/>
              <a:t> </a:t>
            </a:r>
            <a:r>
              <a:rPr lang="en-US" sz="2400" dirty="0"/>
              <a:t>A </a:t>
            </a:r>
            <a:r>
              <a:rPr lang="en-US" sz="2800" b="1" u="sng" dirty="0"/>
              <a:t>bleaching agent </a:t>
            </a:r>
            <a:r>
              <a:rPr lang="en-US" sz="2400" dirty="0"/>
              <a:t>destroys organic soils by oxidation and improve whiteness. </a:t>
            </a:r>
          </a:p>
          <a:p>
            <a:pPr algn="just"/>
            <a:endParaRPr lang="en-US" sz="2400" dirty="0" smtClean="0"/>
          </a:p>
          <a:p>
            <a:pPr marL="457200" indent="-457200" algn="just">
              <a:buFont typeface="Wingdings" panose="05000000000000000000" pitchFamily="2" charset="2"/>
              <a:buChar char="q"/>
            </a:pPr>
            <a:r>
              <a:rPr lang="en-US" sz="2800" b="1" u="sng" dirty="0" smtClean="0"/>
              <a:t>Enzymes</a:t>
            </a:r>
            <a:r>
              <a:rPr lang="en-US" sz="2400" dirty="0" smtClean="0"/>
              <a:t> </a:t>
            </a:r>
            <a:r>
              <a:rPr lang="en-US" sz="2400" dirty="0"/>
              <a:t>which break down proteins, fates and starches for ease of removal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Rectangle 1"/>
          <p:cNvSpPr/>
          <p:nvPr/>
        </p:nvSpPr>
        <p:spPr>
          <a:xfrm>
            <a:off x="304800" y="381000"/>
            <a:ext cx="8458200" cy="1691641"/>
          </a:xfrm>
          <a:prstGeom prst="rect">
            <a:avLst/>
          </a:prstGeom>
        </p:spPr>
        <p:txBody>
          <a:bodyPr wrap="square">
            <a:spAutoFit/>
          </a:bodyPr>
          <a:lstStyle/>
          <a:p>
            <a:pPr algn="just"/>
            <a:r>
              <a:rPr lang="en-US" sz="3600" b="1" dirty="0"/>
              <a:t>Cement</a:t>
            </a:r>
            <a:r>
              <a:rPr lang="en-US" sz="2400" dirty="0"/>
              <a:t> is an important building material and is applied everywhere in the construction of homes, public buildings, roads, industrial plants, dams, tunnels and many other structures </a:t>
            </a:r>
          </a:p>
        </p:txBody>
      </p:sp>
      <p:pic>
        <p:nvPicPr>
          <p:cNvPr id="2097152" name="Picture 2"/>
          <p:cNvPicPr>
            <a:picLocks noChangeAspect="1" noChangeArrowheads="1"/>
          </p:cNvPicPr>
          <p:nvPr/>
        </p:nvPicPr>
        <p:blipFill>
          <a:blip r:embed="rId2"/>
          <a:srcRect/>
          <a:stretch>
            <a:fillRect/>
          </a:stretch>
        </p:blipFill>
        <p:spPr bwMode="auto">
          <a:xfrm>
            <a:off x="0" y="2057400"/>
            <a:ext cx="9144000" cy="48006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Rectangle 1"/>
          <p:cNvSpPr/>
          <p:nvPr/>
        </p:nvSpPr>
        <p:spPr>
          <a:xfrm>
            <a:off x="0" y="457200"/>
            <a:ext cx="9067800" cy="5971540"/>
          </a:xfrm>
          <a:prstGeom prst="rect">
            <a:avLst/>
          </a:prstGeom>
        </p:spPr>
        <p:txBody>
          <a:bodyPr wrap="square">
            <a:spAutoFit/>
          </a:bodyPr>
          <a:lstStyle/>
          <a:p>
            <a:pPr algn="ctr">
              <a:lnSpc>
                <a:spcPct val="150000"/>
              </a:lnSpc>
            </a:pPr>
            <a:r>
              <a:rPr lang="en-US" sz="3600" b="1" u="sng" dirty="0" smtClean="0">
                <a:solidFill>
                  <a:srgbClr val="FFFF00"/>
                </a:solidFill>
              </a:rPr>
              <a:t>Types </a:t>
            </a:r>
            <a:r>
              <a:rPr lang="en-US" sz="3600" b="1" u="sng" dirty="0">
                <a:solidFill>
                  <a:srgbClr val="FFFF00"/>
                </a:solidFill>
              </a:rPr>
              <a:t>of materials </a:t>
            </a:r>
            <a:r>
              <a:rPr lang="en-US" sz="3600" b="1" u="sng" dirty="0" smtClean="0">
                <a:solidFill>
                  <a:srgbClr val="FFFF00"/>
                </a:solidFill>
              </a:rPr>
              <a:t>necessary </a:t>
            </a:r>
            <a:r>
              <a:rPr lang="en-US" sz="3600" b="1" u="sng" dirty="0">
                <a:solidFill>
                  <a:srgbClr val="FFFF00"/>
                </a:solidFill>
              </a:rPr>
              <a:t>for the production of Portland cement </a:t>
            </a:r>
          </a:p>
          <a:p>
            <a:pPr marL="514350" indent="-514350">
              <a:buFont typeface="+mj-lt"/>
              <a:buAutoNum type="arabicPeriod"/>
            </a:pPr>
            <a:endParaRPr lang="en-US" sz="3200" dirty="0" smtClean="0"/>
          </a:p>
          <a:p>
            <a:pPr marL="514350" indent="-514350">
              <a:buFont typeface="+mj-lt"/>
              <a:buAutoNum type="arabicPeriod"/>
            </a:pPr>
            <a:r>
              <a:rPr lang="en-US" sz="3200" b="1" dirty="0" smtClean="0"/>
              <a:t>Materials rich </a:t>
            </a:r>
            <a:r>
              <a:rPr lang="en-US" sz="3200" b="1" dirty="0"/>
              <a:t>in </a:t>
            </a:r>
            <a:r>
              <a:rPr lang="en-US" sz="3600" b="1" u="sng" dirty="0"/>
              <a:t>calcium</a:t>
            </a:r>
            <a:r>
              <a:rPr lang="en-US" sz="3200" b="1" dirty="0"/>
              <a:t> such as </a:t>
            </a:r>
            <a:r>
              <a:rPr lang="en-US" sz="3600" b="1" u="sng" dirty="0">
                <a:solidFill>
                  <a:srgbClr val="FFFF00"/>
                </a:solidFill>
              </a:rPr>
              <a:t>lime stone</a:t>
            </a:r>
            <a:r>
              <a:rPr lang="en-US" sz="3600" b="1" u="sng" dirty="0"/>
              <a:t> [ CaCO3</a:t>
            </a:r>
            <a:r>
              <a:rPr lang="en-US" sz="3600" b="1" u="sng" dirty="0" smtClean="0"/>
              <a:t>]</a:t>
            </a:r>
          </a:p>
          <a:p>
            <a:endParaRPr lang="en-US" sz="3600" b="1" u="sng" dirty="0" smtClean="0"/>
          </a:p>
          <a:p>
            <a:pPr marL="742950" indent="-742950">
              <a:buFont typeface="+mj-lt"/>
              <a:buAutoNum type="arabicPeriod" startAt="2"/>
            </a:pPr>
            <a:r>
              <a:rPr lang="en-US" sz="3600" b="1" dirty="0" smtClean="0"/>
              <a:t>Materials rich </a:t>
            </a:r>
            <a:r>
              <a:rPr lang="en-US" sz="3600" b="1" dirty="0"/>
              <a:t>in </a:t>
            </a:r>
            <a:r>
              <a:rPr lang="en-US" sz="4000" b="1" u="sng" dirty="0"/>
              <a:t>silica</a:t>
            </a:r>
            <a:r>
              <a:rPr lang="en-US" sz="3600" b="1" dirty="0"/>
              <a:t> such as </a:t>
            </a:r>
            <a:r>
              <a:rPr lang="en-US" sz="3600" b="1" u="sng" dirty="0">
                <a:solidFill>
                  <a:srgbClr val="FFFF00"/>
                </a:solidFill>
              </a:rPr>
              <a:t>clay</a:t>
            </a:r>
            <a:r>
              <a:rPr lang="en-US" sz="3600" b="1" u="sng" dirty="0"/>
              <a:t> [ Al2O3.2SiO2.2H2O] </a:t>
            </a:r>
            <a:r>
              <a:rPr lang="en-US" sz="3600" b="1" u="sng" dirty="0" smtClean="0"/>
              <a:t> </a:t>
            </a:r>
          </a:p>
          <a:p>
            <a:pPr marL="742950" indent="-742950">
              <a:buFont typeface="+mj-lt"/>
              <a:buAutoNum type="arabicPeriod" startAt="2"/>
            </a:pPr>
            <a:endParaRPr lang="en-US" sz="3600" b="1" dirty="0" smtClean="0"/>
          </a:p>
          <a:p>
            <a:pPr marL="742950" indent="-742950">
              <a:buFont typeface="+mj-lt"/>
              <a:buAutoNum type="arabicPeriod" startAt="2"/>
            </a:pPr>
            <a:r>
              <a:rPr lang="en-US" sz="3600" b="1" dirty="0" smtClean="0"/>
              <a:t>Wastes </a:t>
            </a:r>
            <a:r>
              <a:rPr lang="en-US" sz="3600" b="1" dirty="0"/>
              <a:t>of [MgCO3+SiO2+Fe2O3] </a:t>
            </a:r>
            <a:endParaRPr lang="en-US" sz="3600" b="1" u="sng"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txBox="1"/>
          <p:nvPr/>
        </p:nvSpPr>
        <p:spPr>
          <a:xfrm>
            <a:off x="533400" y="0"/>
            <a:ext cx="8229600" cy="1219200"/>
          </a:xfrm>
          <a:prstGeom prst="rect">
            <a:avLst/>
          </a:prstGeom>
          <a:solidFill>
            <a:schemeClr val="tx1"/>
          </a:solidFill>
        </p:spPr>
        <p:txBody>
          <a:bodyPr vert="horz" lIns="91440" tIns="45720" rIns="91440" bIns="45720" rtlCol="0" anchor="ctr">
            <a:normAutofit fontScale="67727"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0000"/>
                </a:solidFill>
              </a:rPr>
              <a:t/>
            </a:r>
            <a:br>
              <a:rPr lang="en-US" b="1" dirty="0" smtClean="0">
                <a:solidFill>
                  <a:srgbClr val="FF0000"/>
                </a:solidFill>
              </a:rPr>
            </a:br>
            <a:r>
              <a:rPr lang="en-US" b="1" dirty="0" smtClean="0">
                <a:solidFill>
                  <a:srgbClr val="FF0000"/>
                </a:solidFill>
              </a:rPr>
              <a:t>Manufacturing Process</a:t>
            </a:r>
            <a:br>
              <a:rPr lang="en-US" b="1" dirty="0" smtClean="0">
                <a:solidFill>
                  <a:srgbClr val="FF0000"/>
                </a:solidFill>
              </a:rPr>
            </a:br>
            <a:endParaRPr lang="en-US" b="1" dirty="0">
              <a:solidFill>
                <a:srgbClr val="FF0000"/>
              </a:solidFill>
            </a:endParaRPr>
          </a:p>
        </p:txBody>
      </p:sp>
      <p:sp>
        <p:nvSpPr>
          <p:cNvPr id="1048601" name="TextBox 3"/>
          <p:cNvSpPr txBox="1"/>
          <p:nvPr/>
        </p:nvSpPr>
        <p:spPr>
          <a:xfrm>
            <a:off x="152400" y="1143000"/>
            <a:ext cx="8839200" cy="6740307"/>
          </a:xfrm>
          <a:prstGeom prst="rect">
            <a:avLst/>
          </a:prstGeom>
          <a:noFill/>
        </p:spPr>
        <p:txBody>
          <a:bodyPr wrap="square" rtlCol="0">
            <a:spAutoFit/>
          </a:bodyPr>
          <a:lstStyle/>
          <a:p>
            <a:pPr>
              <a:lnSpc>
                <a:spcPct val="150000"/>
              </a:lnSpc>
            </a:pPr>
            <a:r>
              <a:rPr lang="en-US" sz="2400" b="1" dirty="0" smtClean="0"/>
              <a:t>There are two types of processes that can be used to manufacture Portland </a:t>
            </a:r>
            <a:r>
              <a:rPr lang="en-US" sz="2400" b="1" dirty="0"/>
              <a:t>Cement according as to whether the raw materials are ground in wet or dry state</a:t>
            </a:r>
            <a:endParaRPr lang="en-US" sz="2400" b="1" dirty="0" smtClean="0"/>
          </a:p>
          <a:p>
            <a:pPr marL="742950" lvl="1" indent="-285750">
              <a:lnSpc>
                <a:spcPct val="150000"/>
              </a:lnSpc>
              <a:buFont typeface="Wingdings" panose="05000000000000000000" pitchFamily="2" charset="2"/>
              <a:buChar char="q"/>
            </a:pPr>
            <a:r>
              <a:rPr lang="en-US" sz="2400" b="1" dirty="0" smtClean="0">
                <a:solidFill>
                  <a:srgbClr val="FFFF00"/>
                </a:solidFill>
              </a:rPr>
              <a:t>Dry Process</a:t>
            </a:r>
          </a:p>
          <a:p>
            <a:pPr marL="742950" lvl="1" indent="-285750">
              <a:lnSpc>
                <a:spcPct val="150000"/>
              </a:lnSpc>
              <a:buFont typeface="Wingdings" panose="05000000000000000000" pitchFamily="2" charset="2"/>
              <a:buChar char="q"/>
            </a:pPr>
            <a:r>
              <a:rPr lang="en-US" sz="2400" b="1" dirty="0" smtClean="0">
                <a:solidFill>
                  <a:srgbClr val="FFFF00"/>
                </a:solidFill>
              </a:rPr>
              <a:t>Wet Process</a:t>
            </a:r>
            <a:endParaRPr lang="en-US" sz="2400" b="1" dirty="0">
              <a:solidFill>
                <a:srgbClr val="FFFF00"/>
              </a:solidFill>
            </a:endParaRPr>
          </a:p>
          <a:p>
            <a:r>
              <a:rPr lang="en-US" sz="2400" b="1" dirty="0" smtClean="0"/>
              <a:t>The </a:t>
            </a:r>
            <a:r>
              <a:rPr lang="en-US" sz="2400" b="1" dirty="0"/>
              <a:t>selection of suitable process depends upon certain factors which </a:t>
            </a:r>
            <a:r>
              <a:rPr lang="en-US" sz="2400" b="1" dirty="0" smtClean="0"/>
              <a:t>include</a:t>
            </a:r>
          </a:p>
          <a:p>
            <a:pPr marL="800100" lvl="1" indent="-342900">
              <a:lnSpc>
                <a:spcPct val="150000"/>
              </a:lnSpc>
              <a:buFont typeface="Wingdings" panose="05000000000000000000" pitchFamily="2" charset="2"/>
              <a:buChar char="q"/>
            </a:pPr>
            <a:r>
              <a:rPr lang="en-US" sz="2400" b="1" dirty="0">
                <a:solidFill>
                  <a:srgbClr val="FFFF00"/>
                </a:solidFill>
              </a:rPr>
              <a:t>Overall techno- economic feasibility</a:t>
            </a:r>
          </a:p>
          <a:p>
            <a:pPr marL="800100" lvl="1" indent="-342900">
              <a:lnSpc>
                <a:spcPct val="150000"/>
              </a:lnSpc>
              <a:buFont typeface="Wingdings" panose="05000000000000000000" pitchFamily="2" charset="2"/>
              <a:buChar char="q"/>
            </a:pPr>
            <a:r>
              <a:rPr lang="en-US" sz="2400" b="1" dirty="0">
                <a:solidFill>
                  <a:srgbClr val="FFFF00"/>
                </a:solidFill>
              </a:rPr>
              <a:t>Suitability of raw materials for the particular process</a:t>
            </a:r>
          </a:p>
          <a:p>
            <a:pPr marL="800100" lvl="1" indent="-342900">
              <a:lnSpc>
                <a:spcPct val="150000"/>
              </a:lnSpc>
              <a:buFont typeface="Wingdings" panose="05000000000000000000" pitchFamily="2" charset="2"/>
              <a:buChar char="q"/>
            </a:pPr>
            <a:r>
              <a:rPr lang="en-US" sz="2400" b="1" dirty="0">
                <a:solidFill>
                  <a:srgbClr val="FFFF00"/>
                </a:solidFill>
              </a:rPr>
              <a:t>Availability and cost of utilities</a:t>
            </a:r>
          </a:p>
          <a:p>
            <a:endParaRPr lang="en-US" sz="2400" dirty="0"/>
          </a:p>
          <a:p>
            <a:pPr lvl="1">
              <a:lnSpc>
                <a:spcPct val="150000"/>
              </a:lnSpc>
            </a:pPr>
            <a:endParaRPr lang="en-US" sz="2400" b="1" dirty="0" smtClean="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a:xfrm>
            <a:off x="533400" y="0"/>
            <a:ext cx="8229600" cy="1249362"/>
          </a:xfrm>
          <a:solidFill>
            <a:srgbClr val="002060"/>
          </a:solidFill>
        </p:spPr>
        <p:txBody>
          <a:bodyPr>
            <a:normAutofit fontScale="90000"/>
          </a:bodyPr>
          <a:lstStyle/>
          <a:p>
            <a:r>
              <a:rPr lang="en-US" b="1" dirty="0" smtClean="0">
                <a:solidFill>
                  <a:srgbClr val="FFFF00"/>
                </a:solidFill>
              </a:rPr>
              <a:t/>
            </a:r>
            <a:br>
              <a:rPr lang="en-US" b="1" dirty="0" smtClean="0">
                <a:solidFill>
                  <a:srgbClr val="FFFF00"/>
                </a:solidFill>
              </a:rPr>
            </a:br>
            <a:r>
              <a:rPr lang="en-US" b="1" dirty="0" smtClean="0">
                <a:solidFill>
                  <a:srgbClr val="FFFF00"/>
                </a:solidFill>
              </a:rPr>
              <a:t>Manufacturing Process</a:t>
            </a:r>
            <a:r>
              <a:rPr lang="en-US" b="1" dirty="0">
                <a:solidFill>
                  <a:srgbClr val="FFFF00"/>
                </a:solidFill>
              </a:rPr>
              <a:t/>
            </a:r>
            <a:br>
              <a:rPr lang="en-US" b="1" dirty="0">
                <a:solidFill>
                  <a:srgbClr val="FFFF00"/>
                </a:solidFill>
              </a:rPr>
            </a:br>
            <a:endParaRPr lang="en-US" b="1" dirty="0">
              <a:solidFill>
                <a:srgbClr val="FFFF00"/>
              </a:solidFill>
            </a:endParaRPr>
          </a:p>
        </p:txBody>
      </p:sp>
      <p:sp>
        <p:nvSpPr>
          <p:cNvPr id="1048608" name="Content Placeholder 2"/>
          <p:cNvSpPr>
            <a:spLocks noGrp="1"/>
          </p:cNvSpPr>
          <p:nvPr>
            <p:ph idx="1"/>
          </p:nvPr>
        </p:nvSpPr>
        <p:spPr>
          <a:xfrm>
            <a:off x="304800" y="1600201"/>
            <a:ext cx="8382000" cy="4102120"/>
          </a:xfrm>
        </p:spPr>
        <p:txBody>
          <a:bodyPr/>
          <a:lstStyle/>
          <a:p>
            <a:pPr marL="0" indent="0">
              <a:buNone/>
            </a:pPr>
            <a:r>
              <a:rPr lang="en-US" b="1" dirty="0"/>
              <a:t>Step 1: Mining </a:t>
            </a:r>
          </a:p>
          <a:p>
            <a:endParaRPr lang="en-US" dirty="0"/>
          </a:p>
        </p:txBody>
      </p:sp>
      <p:pic>
        <p:nvPicPr>
          <p:cNvPr id="2097153" name="Picture 2"/>
          <p:cNvPicPr>
            <a:picLocks noChangeAspect="1" noChangeArrowheads="1"/>
          </p:cNvPicPr>
          <p:nvPr/>
        </p:nvPicPr>
        <p:blipFill>
          <a:blip r:embed="rId2"/>
          <a:srcRect/>
          <a:stretch>
            <a:fillRect/>
          </a:stretch>
        </p:blipFill>
        <p:spPr bwMode="auto">
          <a:xfrm>
            <a:off x="4419600" y="1752600"/>
            <a:ext cx="4267200" cy="3733800"/>
          </a:xfrm>
          <a:prstGeom prst="rect">
            <a:avLst/>
          </a:prstGeom>
          <a:noFill/>
          <a:ln>
            <a:noFill/>
          </a:ln>
        </p:spPr>
      </p:pic>
      <p:sp>
        <p:nvSpPr>
          <p:cNvPr id="1048609" name="TextBox 3"/>
          <p:cNvSpPr txBox="1"/>
          <p:nvPr/>
        </p:nvSpPr>
        <p:spPr>
          <a:xfrm>
            <a:off x="228600" y="2286000"/>
            <a:ext cx="3962400" cy="3416320"/>
          </a:xfrm>
          <a:prstGeom prst="rect">
            <a:avLst/>
          </a:prstGeom>
          <a:noFill/>
        </p:spPr>
        <p:txBody>
          <a:bodyPr wrap="square" rtlCol="0">
            <a:spAutoFit/>
          </a:bodyPr>
          <a:lstStyle/>
          <a:p>
            <a:pPr algn="just">
              <a:lnSpc>
                <a:spcPct val="150000"/>
              </a:lnSpc>
            </a:pPr>
            <a:r>
              <a:rPr lang="en-US" sz="2400" dirty="0"/>
              <a:t>The cement manufacturing process starts from the mining of raw materials that are used in cement manufacturing, mainly limestone and clays.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Rectangle 4"/>
          <p:cNvSpPr/>
          <p:nvPr/>
        </p:nvSpPr>
        <p:spPr>
          <a:xfrm>
            <a:off x="180108" y="228600"/>
            <a:ext cx="8735292" cy="1569660"/>
          </a:xfrm>
          <a:prstGeom prst="rect">
            <a:avLst/>
          </a:prstGeom>
        </p:spPr>
        <p:txBody>
          <a:bodyPr wrap="square">
            <a:spAutoFit/>
          </a:bodyPr>
          <a:lstStyle/>
          <a:p>
            <a:pPr marL="285750" indent="-285750" algn="just">
              <a:buFont typeface="Wingdings" panose="05000000000000000000" pitchFamily="2" charset="2"/>
              <a:buChar char="q"/>
            </a:pPr>
            <a:r>
              <a:rPr lang="en-US" sz="2400" dirty="0" smtClean="0"/>
              <a:t>The limestone is excavated from open cast mines after drilling and blasting and loaded onto dumpers which transport the materials and unload into hoppers of limestone crushers</a:t>
            </a:r>
            <a:endParaRPr lang="en-US" sz="2400" dirty="0"/>
          </a:p>
        </p:txBody>
      </p:sp>
      <p:pic>
        <p:nvPicPr>
          <p:cNvPr id="2097154" name="Picture 3"/>
          <p:cNvPicPr>
            <a:picLocks noChangeAspect="1" noChangeArrowheads="1"/>
          </p:cNvPicPr>
          <p:nvPr/>
        </p:nvPicPr>
        <p:blipFill>
          <a:blip r:embed="rId2"/>
          <a:srcRect/>
          <a:stretch>
            <a:fillRect/>
          </a:stretch>
        </p:blipFill>
        <p:spPr bwMode="auto">
          <a:xfrm>
            <a:off x="4267200" y="1436626"/>
            <a:ext cx="4648200" cy="2434304"/>
          </a:xfrm>
          <a:prstGeom prst="rect">
            <a:avLst/>
          </a:prstGeom>
          <a:noFill/>
          <a:ln>
            <a:noFill/>
          </a:ln>
        </p:spPr>
      </p:pic>
      <p:sp>
        <p:nvSpPr>
          <p:cNvPr id="1048611" name="TextBox 6"/>
          <p:cNvSpPr txBox="1"/>
          <p:nvPr/>
        </p:nvSpPr>
        <p:spPr>
          <a:xfrm>
            <a:off x="4267200" y="3926348"/>
            <a:ext cx="4876800" cy="400110"/>
          </a:xfrm>
          <a:prstGeom prst="rect">
            <a:avLst/>
          </a:prstGeom>
          <a:noFill/>
        </p:spPr>
        <p:txBody>
          <a:bodyPr wrap="square" rtlCol="0">
            <a:spAutoFit/>
          </a:bodyPr>
          <a:lstStyle/>
          <a:p>
            <a:r>
              <a:rPr lang="en-US" sz="2000" b="1" dirty="0" smtClean="0">
                <a:solidFill>
                  <a:srgbClr val="FFFF00"/>
                </a:solidFill>
              </a:rPr>
              <a:t>Excavator for mining of Limestone</a:t>
            </a:r>
            <a:endParaRPr lang="en-US" sz="2000" b="1" dirty="0">
              <a:solidFill>
                <a:srgbClr val="FFFF00"/>
              </a:solidFill>
            </a:endParaRPr>
          </a:p>
        </p:txBody>
      </p:sp>
      <p:pic>
        <p:nvPicPr>
          <p:cNvPr id="2097155" name="Picture 4"/>
          <p:cNvPicPr>
            <a:picLocks noChangeAspect="1" noChangeArrowheads="1"/>
          </p:cNvPicPr>
          <p:nvPr/>
        </p:nvPicPr>
        <p:blipFill rotWithShape="1">
          <a:blip r:embed="rId3"/>
          <a:srcRect t="2599"/>
          <a:stretch>
            <a:fillRect/>
          </a:stretch>
        </p:blipFill>
        <p:spPr bwMode="auto">
          <a:xfrm>
            <a:off x="180108" y="1742842"/>
            <a:ext cx="3934692" cy="4495799"/>
          </a:xfrm>
          <a:prstGeom prst="rect">
            <a:avLst/>
          </a:prstGeom>
          <a:noFill/>
          <a:ln>
            <a:noFill/>
          </a:ln>
        </p:spPr>
      </p:pic>
      <p:sp>
        <p:nvSpPr>
          <p:cNvPr id="1048612" name="TextBox 10"/>
          <p:cNvSpPr txBox="1"/>
          <p:nvPr/>
        </p:nvSpPr>
        <p:spPr>
          <a:xfrm>
            <a:off x="180108" y="6172200"/>
            <a:ext cx="3553692" cy="707886"/>
          </a:xfrm>
          <a:prstGeom prst="rect">
            <a:avLst/>
          </a:prstGeom>
          <a:noFill/>
        </p:spPr>
        <p:txBody>
          <a:bodyPr wrap="square" rtlCol="0">
            <a:spAutoFit/>
          </a:bodyPr>
          <a:lstStyle/>
          <a:p>
            <a:pPr algn="ctr"/>
            <a:r>
              <a:rPr lang="en-US" sz="2000" b="1" dirty="0" smtClean="0">
                <a:solidFill>
                  <a:srgbClr val="FFFF00"/>
                </a:solidFill>
              </a:rPr>
              <a:t>Limestone mining, </a:t>
            </a:r>
          </a:p>
          <a:p>
            <a:pPr algn="ctr"/>
            <a:r>
              <a:rPr lang="en-US" sz="2000" b="1" dirty="0" smtClean="0">
                <a:solidFill>
                  <a:srgbClr val="FFFF00"/>
                </a:solidFill>
              </a:rPr>
              <a:t>Open pit mine</a:t>
            </a:r>
            <a:endParaRPr lang="en-US" sz="2000" b="1" dirty="0">
              <a:solidFill>
                <a:srgbClr val="FFFF00"/>
              </a:solidFill>
            </a:endParaRPr>
          </a:p>
        </p:txBody>
      </p:sp>
      <p:pic>
        <p:nvPicPr>
          <p:cNvPr id="2097156" name="Picture 5"/>
          <p:cNvPicPr>
            <a:picLocks noChangeAspect="1" noChangeArrowheads="1"/>
          </p:cNvPicPr>
          <p:nvPr/>
        </p:nvPicPr>
        <p:blipFill rotWithShape="1">
          <a:blip r:embed="rId4"/>
          <a:srcRect/>
          <a:stretch>
            <a:fillRect/>
          </a:stretch>
        </p:blipFill>
        <p:spPr bwMode="auto">
          <a:xfrm>
            <a:off x="4267200" y="4343400"/>
            <a:ext cx="4648200" cy="2209800"/>
          </a:xfrm>
          <a:prstGeom prst="rect">
            <a:avLst/>
          </a:prstGeom>
          <a:noFill/>
          <a:ln>
            <a:noFill/>
          </a:ln>
        </p:spPr>
      </p:pic>
      <p:sp>
        <p:nvSpPr>
          <p:cNvPr id="1048613" name="TextBox 7"/>
          <p:cNvSpPr txBox="1"/>
          <p:nvPr/>
        </p:nvSpPr>
        <p:spPr>
          <a:xfrm>
            <a:off x="4114800" y="6526143"/>
            <a:ext cx="4800600" cy="369332"/>
          </a:xfrm>
          <a:prstGeom prst="rect">
            <a:avLst/>
          </a:prstGeom>
          <a:noFill/>
        </p:spPr>
        <p:txBody>
          <a:bodyPr wrap="square" rtlCol="0">
            <a:spAutoFit/>
          </a:bodyPr>
          <a:lstStyle/>
          <a:p>
            <a:r>
              <a:rPr lang="en-US" b="1" dirty="0" smtClean="0">
                <a:solidFill>
                  <a:srgbClr val="FFFF00"/>
                </a:solidFill>
              </a:rPr>
              <a:t>Limestone mining and transportation</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Rectangle 1"/>
          <p:cNvSpPr/>
          <p:nvPr/>
        </p:nvSpPr>
        <p:spPr>
          <a:xfrm>
            <a:off x="152400" y="152400"/>
            <a:ext cx="8735292" cy="1569660"/>
          </a:xfrm>
          <a:prstGeom prst="rect">
            <a:avLst/>
          </a:prstGeom>
        </p:spPr>
        <p:txBody>
          <a:bodyPr wrap="square">
            <a:spAutoFit/>
          </a:bodyPr>
          <a:lstStyle/>
          <a:p>
            <a:pPr marL="342900" indent="-342900" algn="just">
              <a:buFont typeface="Wingdings" panose="05000000000000000000" pitchFamily="2" charset="2"/>
              <a:buChar char="q"/>
            </a:pPr>
            <a:r>
              <a:rPr lang="en-US" sz="2400" dirty="0" smtClean="0"/>
              <a:t>The clays are excavated from open cast mines and loaded onto dumpers which transport the materials and unload into open yard storage. Then it is transported by trucks and unloaded into the hopper of a clay crusher. </a:t>
            </a:r>
            <a:endParaRPr lang="en-US" sz="2400" dirty="0"/>
          </a:p>
        </p:txBody>
      </p:sp>
      <p:pic>
        <p:nvPicPr>
          <p:cNvPr id="2097157" name="Picture 2"/>
          <p:cNvPicPr>
            <a:picLocks noChangeAspect="1" noChangeArrowheads="1"/>
          </p:cNvPicPr>
          <p:nvPr/>
        </p:nvPicPr>
        <p:blipFill rotWithShape="1">
          <a:blip r:embed="rId2"/>
          <a:srcRect l="1668" r="1211"/>
          <a:stretch>
            <a:fillRect/>
          </a:stretch>
        </p:blipFill>
        <p:spPr bwMode="auto">
          <a:xfrm>
            <a:off x="0" y="1722060"/>
            <a:ext cx="9144000" cy="513594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1499</Words>
  <Application>Microsoft Office PowerPoint</Application>
  <PresentationFormat>On-screen Show (4:3)</PresentationFormat>
  <Paragraphs>163</Paragraphs>
  <Slides>38</Slides>
  <Notes>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Engineering Chemistry</vt:lpstr>
      <vt:lpstr>CHAPTER 7</vt:lpstr>
      <vt:lpstr>CEMENT INDUSTRY</vt:lpstr>
      <vt:lpstr>PowerPoint Presentation</vt:lpstr>
      <vt:lpstr>PowerPoint Presentation</vt:lpstr>
      <vt:lpstr>PowerPoint Presentation</vt:lpstr>
      <vt:lpstr> Manufacturing Process </vt:lpstr>
      <vt:lpstr>PowerPoint Presentation</vt:lpstr>
      <vt:lpstr>PowerPoint Presentation</vt:lpstr>
      <vt:lpstr>PowerPoint Presentation</vt:lpstr>
      <vt:lpstr>PowerPoint Presentation</vt:lpstr>
      <vt:lpstr>PowerPoint Presentation</vt:lpstr>
      <vt:lpstr>The basic chemistry of the cement manufacturing process </vt:lpstr>
      <vt:lpstr>PowerPoint Presentation</vt:lpstr>
      <vt:lpstr>  Cement Clinker is Manufactured by :   1. Wet Process [use water in production] </vt:lpstr>
      <vt:lpstr>PowerPoint Presentation</vt:lpstr>
      <vt:lpstr>PowerPoint Presentation</vt:lpstr>
      <vt:lpstr>PowerPoint Presentation</vt:lpstr>
      <vt:lpstr>PowerPoint Presentation</vt:lpstr>
      <vt:lpstr>PowerPoint Presentation</vt:lpstr>
      <vt:lpstr>Wet Process</vt:lpstr>
      <vt:lpstr>  Cement Clinker is Manufactured by :   2. Dry Process  </vt:lpstr>
      <vt:lpstr>PowerPoint Presentation</vt:lpstr>
      <vt:lpstr>PowerPoint Presentation</vt:lpstr>
      <vt:lpstr>PowerPoint Presentation</vt:lpstr>
      <vt:lpstr>PowerPoint Presentation</vt:lpstr>
      <vt:lpstr>Some facts about the two processes</vt:lpstr>
      <vt:lpstr>PowerPoint Presentation</vt:lpstr>
      <vt:lpstr>Soap Industry</vt:lpstr>
      <vt:lpstr> Soap is Produced Industrially in Four Basic Steps</vt:lpstr>
      <vt:lpstr>PowerPoint Presentation</vt:lpstr>
      <vt:lpstr>PowerPoint Presentation</vt:lpstr>
      <vt:lpstr>Detergent Industry</vt:lpstr>
      <vt:lpstr>Powder Detergents Production</vt:lpstr>
      <vt:lpstr>PowerPoint Presentation</vt:lpstr>
      <vt:lpstr>PowerPoint Presentation</vt:lpstr>
      <vt:lpstr>Additives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NOHA</dc:creator>
  <cp:lastModifiedBy>User</cp:lastModifiedBy>
  <cp:revision>2</cp:revision>
  <dcterms:created xsi:type="dcterms:W3CDTF">2019-12-22T03:11:21Z</dcterms:created>
  <dcterms:modified xsi:type="dcterms:W3CDTF">2019-12-28T12:19:14Z</dcterms:modified>
</cp:coreProperties>
</file>