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94" r:id="rId3"/>
    <p:sldId id="296" r:id="rId4"/>
    <p:sldId id="295" r:id="rId5"/>
    <p:sldId id="30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30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943100"/>
            <a:ext cx="9068586" cy="2404965"/>
          </a:xfrm>
        </p:spPr>
        <p:txBody>
          <a:bodyPr/>
          <a:lstStyle/>
          <a:p>
            <a:r>
              <a:rPr lang="en-US" sz="6000" dirty="0"/>
              <a:t>MCQ </a:t>
            </a:r>
            <a:br>
              <a:rPr lang="en-US" sz="6000" dirty="0"/>
            </a:br>
            <a:r>
              <a:rPr lang="en-US" sz="6000" dirty="0"/>
              <a:t>Engineering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48065"/>
            <a:ext cx="9070848" cy="1062135"/>
          </a:xfrm>
        </p:spPr>
        <p:txBody>
          <a:bodyPr>
            <a:normAutofit/>
          </a:bodyPr>
          <a:lstStyle/>
          <a:p>
            <a:r>
              <a:rPr lang="en-US" dirty="0"/>
              <a:t>Chemical </a:t>
            </a:r>
            <a:r>
              <a:rPr lang="en-US" dirty="0" smtClean="0"/>
              <a:t>Engineering </a:t>
            </a:r>
            <a:r>
              <a:rPr lang="en-US" dirty="0"/>
              <a:t>D</a:t>
            </a:r>
            <a:r>
              <a:rPr lang="en-US" dirty="0" smtClean="0"/>
              <a:t>epartment</a:t>
            </a:r>
            <a:endParaRPr lang="en-US" dirty="0"/>
          </a:p>
          <a:p>
            <a:r>
              <a:rPr lang="en-US" dirty="0"/>
              <a:t>Made by: Eng. </a:t>
            </a:r>
            <a:endParaRPr lang="en-US" dirty="0" smtClean="0"/>
          </a:p>
          <a:p>
            <a:r>
              <a:rPr lang="en-US" dirty="0" smtClean="0"/>
              <a:t>Chapter 5 </a:t>
            </a:r>
            <a:endParaRPr lang="en-US" dirty="0"/>
          </a:p>
        </p:txBody>
      </p:sp>
      <p:pic>
        <p:nvPicPr>
          <p:cNvPr id="6" name="Picture 5" descr="Description: D:\Ahmed Hassan\HTI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647" y="592494"/>
            <a:ext cx="1532708" cy="12260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48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5-  Galvanization is a method to</a:t>
            </a:r>
          </a:p>
          <a:p>
            <a:endParaRPr lang="en-US" b="1" dirty="0"/>
          </a:p>
          <a:p>
            <a:r>
              <a:rPr lang="en-US" dirty="0"/>
              <a:t>a) protect the iron metal from corrosion</a:t>
            </a:r>
          </a:p>
          <a:p>
            <a:r>
              <a:rPr lang="en-US" dirty="0"/>
              <a:t>b) extract iron from its ore</a:t>
            </a:r>
          </a:p>
          <a:p>
            <a:r>
              <a:rPr lang="en-US" dirty="0"/>
              <a:t>c) protect food from rancidity</a:t>
            </a:r>
          </a:p>
          <a:p>
            <a:r>
              <a:rPr lang="en-US" dirty="0"/>
              <a:t>d) improve the ductility property of the metal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Answer: </a:t>
            </a:r>
            <a:r>
              <a:rPr lang="en-US" dirty="0" smtClean="0"/>
              <a:t>a</a:t>
            </a:r>
          </a:p>
          <a:p>
            <a:pPr algn="just"/>
            <a:r>
              <a:rPr lang="en-US" dirty="0"/>
              <a:t>Explanation: </a:t>
            </a:r>
            <a:r>
              <a:rPr lang="en-US" dirty="0" err="1" smtClean="0"/>
              <a:t>Galvanisation</a:t>
            </a:r>
            <a:r>
              <a:rPr lang="en-US" dirty="0" smtClean="0"/>
              <a:t> </a:t>
            </a:r>
            <a:r>
              <a:rPr lang="en-US" dirty="0"/>
              <a:t>is a method of protecting iron and steel from rusting by coating them with zinc.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the correct answer: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6- Corrosion between the dissimilar metals is called as ____</a:t>
            </a:r>
          </a:p>
          <a:p>
            <a:r>
              <a:rPr lang="en-US" dirty="0"/>
              <a:t>a) Galvanic corrosion</a:t>
            </a:r>
          </a:p>
          <a:p>
            <a:r>
              <a:rPr lang="en-US" dirty="0"/>
              <a:t>b) Dry corrosion</a:t>
            </a:r>
          </a:p>
          <a:p>
            <a:r>
              <a:rPr lang="en-US" dirty="0"/>
              <a:t>c) Oxidation corrosion</a:t>
            </a:r>
          </a:p>
          <a:p>
            <a:r>
              <a:rPr lang="en-US" dirty="0"/>
              <a:t>d) Concentration cell corrosion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Answer: a</a:t>
            </a:r>
          </a:p>
          <a:p>
            <a:pPr algn="just"/>
            <a:r>
              <a:rPr lang="en-US" dirty="0"/>
              <a:t>Explanation: Corrosion between the dissimilar metals is called as the galvanic corrosion. Dry corrosion also called as the chemical corrosion.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7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7- </a:t>
            </a:r>
            <a:r>
              <a:rPr lang="en-US" b="1" dirty="0" smtClean="0"/>
              <a:t>Corrosion due to the formation of cavities around the metal is called as the _____</a:t>
            </a:r>
          </a:p>
          <a:p>
            <a:endParaRPr lang="en-US" b="1" dirty="0" smtClean="0"/>
          </a:p>
          <a:p>
            <a:r>
              <a:rPr lang="en-US" dirty="0"/>
              <a:t>a) Pitting corrosion</a:t>
            </a:r>
          </a:p>
          <a:p>
            <a:r>
              <a:rPr lang="en-US" dirty="0"/>
              <a:t>b) Soil corrosion</a:t>
            </a:r>
          </a:p>
          <a:p>
            <a:r>
              <a:rPr lang="en-US" dirty="0"/>
              <a:t>c) Water line corrosion</a:t>
            </a:r>
          </a:p>
          <a:p>
            <a:r>
              <a:rPr lang="en-US" dirty="0"/>
              <a:t>d) Galvanic corrosion</a:t>
            </a:r>
          </a:p>
          <a:p>
            <a:endParaRPr lang="en-US" dirty="0"/>
          </a:p>
          <a:p>
            <a:r>
              <a:rPr lang="en-US" dirty="0"/>
              <a:t>Answer: a</a:t>
            </a:r>
          </a:p>
          <a:p>
            <a:pPr algn="just"/>
            <a:r>
              <a:rPr lang="en-US" dirty="0"/>
              <a:t>Explanation: Corrosion due to the formation of cavities around the metal is called as the pitting corrosion. Corrosion between the </a:t>
            </a:r>
            <a:r>
              <a:rPr lang="en-US" dirty="0" err="1"/>
              <a:t>dissimiliar</a:t>
            </a:r>
            <a:r>
              <a:rPr lang="en-US" dirty="0"/>
              <a:t> metals is called galvanic corrosion.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7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/>
              <a:t>8- The process of deterioration of a metal due to unwanted chemical or electrochemical interaction of the metal with its environment is called </a:t>
            </a:r>
            <a:r>
              <a:rPr lang="en-US" b="1" dirty="0" smtClean="0"/>
              <a:t>_____:</a:t>
            </a:r>
            <a:endParaRPr lang="en-US" b="1" dirty="0"/>
          </a:p>
          <a:p>
            <a:r>
              <a:rPr lang="en-US" dirty="0"/>
              <a:t>a) Electrolysis</a:t>
            </a:r>
          </a:p>
          <a:p>
            <a:r>
              <a:rPr lang="en-US" dirty="0"/>
              <a:t>b) </a:t>
            </a:r>
            <a:r>
              <a:rPr lang="en-US" dirty="0" err="1"/>
              <a:t>Electrodialysis</a:t>
            </a:r>
            <a:endParaRPr lang="en-US" dirty="0"/>
          </a:p>
          <a:p>
            <a:r>
              <a:rPr lang="en-US" dirty="0"/>
              <a:t>c) Corrosion</a:t>
            </a:r>
          </a:p>
          <a:p>
            <a:r>
              <a:rPr lang="en-US" dirty="0"/>
              <a:t>d) Deposition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Answer</a:t>
            </a:r>
            <a:r>
              <a:rPr lang="en-US" dirty="0"/>
              <a:t>: </a:t>
            </a:r>
            <a:r>
              <a:rPr lang="en-US" dirty="0" smtClean="0"/>
              <a:t>c</a:t>
            </a:r>
            <a:endParaRPr lang="en-US" dirty="0"/>
          </a:p>
          <a:p>
            <a:pPr algn="just"/>
            <a:r>
              <a:rPr lang="en-US" dirty="0"/>
              <a:t>Explanation: The process of deterioration of a metal due to unwanted chemical or electrochemical interaction of the metal with its environment is called corrosion. It is a natural process, which converts a refined metal to a more stable form, such as its oxide, hydroxide, or sulfide.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0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9- On anode __ reaction </a:t>
            </a:r>
            <a:r>
              <a:rPr lang="en-US" b="1" dirty="0" smtClean="0"/>
              <a:t>occurs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dirty="0"/>
              <a:t>a) Oxidation</a:t>
            </a:r>
          </a:p>
          <a:p>
            <a:r>
              <a:rPr lang="en-US" dirty="0"/>
              <a:t>b) Reduction</a:t>
            </a:r>
          </a:p>
          <a:p>
            <a:r>
              <a:rPr lang="en-US" dirty="0"/>
              <a:t>c) Redox</a:t>
            </a:r>
          </a:p>
          <a:p>
            <a:r>
              <a:rPr lang="en-US" dirty="0"/>
              <a:t>d) None of above</a:t>
            </a:r>
          </a:p>
          <a:p>
            <a:endParaRPr lang="en-US" dirty="0"/>
          </a:p>
          <a:p>
            <a:r>
              <a:rPr lang="en-US" dirty="0"/>
              <a:t>Answer: </a:t>
            </a:r>
            <a:r>
              <a:rPr lang="en-US" dirty="0" smtClean="0"/>
              <a:t>a</a:t>
            </a:r>
            <a:endParaRPr lang="en-US" dirty="0"/>
          </a:p>
          <a:p>
            <a:pPr algn="just"/>
            <a:r>
              <a:rPr lang="en-US" dirty="0"/>
              <a:t>Explanation: The </a:t>
            </a:r>
            <a:r>
              <a:rPr lang="en-US" b="1" dirty="0"/>
              <a:t>reaction</a:t>
            </a:r>
            <a:r>
              <a:rPr lang="en-US" dirty="0"/>
              <a:t> at the </a:t>
            </a:r>
            <a:r>
              <a:rPr lang="en-US" b="1" dirty="0"/>
              <a:t>anode is</a:t>
            </a:r>
            <a:r>
              <a:rPr lang="en-US" dirty="0"/>
              <a:t> oxidation and that at </a:t>
            </a:r>
            <a:r>
              <a:rPr lang="en-US" dirty="0" smtClean="0"/>
              <a:t>the cathode</a:t>
            </a:r>
            <a:r>
              <a:rPr lang="en-US" dirty="0"/>
              <a:t> </a:t>
            </a:r>
            <a:r>
              <a:rPr lang="en-US" b="1" dirty="0"/>
              <a:t>is</a:t>
            </a:r>
            <a:r>
              <a:rPr lang="en-US" dirty="0"/>
              <a:t> reduction.</a:t>
            </a:r>
          </a:p>
        </p:txBody>
      </p:sp>
    </p:spTree>
    <p:extLst>
      <p:ext uri="{BB962C8B-B14F-4D97-AF65-F5344CB8AC3E}">
        <p14:creationId xmlns:p14="http://schemas.microsoft.com/office/powerpoint/2010/main" val="42406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215660"/>
            <a:ext cx="10058400" cy="1371600"/>
          </a:xfrm>
        </p:spPr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675" y="1970437"/>
            <a:ext cx="10058400" cy="3942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10- </a:t>
            </a:r>
            <a:r>
              <a:rPr lang="en-US" b="1" dirty="0" smtClean="0"/>
              <a:t>In Redox Reaction, electrons may be </a:t>
            </a:r>
          </a:p>
          <a:p>
            <a:pPr marL="342900" indent="-342900">
              <a:buAutoNum type="alphaLcParenR"/>
            </a:pPr>
            <a:r>
              <a:rPr lang="en-US" dirty="0" smtClean="0"/>
              <a:t>Gained only</a:t>
            </a:r>
          </a:p>
          <a:p>
            <a:pPr marL="342900" indent="-342900">
              <a:buAutoNum type="alphaLcParenR"/>
            </a:pPr>
            <a:r>
              <a:rPr lang="en-US" dirty="0" smtClean="0"/>
              <a:t>Lost only</a:t>
            </a:r>
          </a:p>
          <a:p>
            <a:pPr marL="342900" indent="-342900">
              <a:buAutoNum type="alphaLcParenR"/>
            </a:pPr>
            <a:r>
              <a:rPr lang="en-US" dirty="0" smtClean="0"/>
              <a:t>Shared</a:t>
            </a:r>
          </a:p>
          <a:p>
            <a:pPr marL="342900" indent="-342900">
              <a:buAutoNum type="alphaLcParenR"/>
            </a:pPr>
            <a:r>
              <a:rPr lang="en-US" dirty="0" smtClean="0"/>
              <a:t>Gained and lost</a:t>
            </a:r>
          </a:p>
          <a:p>
            <a:pPr marL="342900" indent="-342900">
              <a:buAutoNum type="alphaLcParenR"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Answer</a:t>
            </a:r>
            <a:r>
              <a:rPr lang="en-US" dirty="0"/>
              <a:t>: </a:t>
            </a:r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8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11- Electrochemical cell is achieved by connecting two</a:t>
            </a:r>
          </a:p>
          <a:p>
            <a:r>
              <a:rPr lang="en-US" dirty="0" smtClean="0"/>
              <a:t>a) ions</a:t>
            </a:r>
          </a:p>
          <a:p>
            <a:r>
              <a:rPr lang="en-US" dirty="0"/>
              <a:t>b</a:t>
            </a:r>
            <a:r>
              <a:rPr lang="en-US" dirty="0" smtClean="0"/>
              <a:t>) electrodes</a:t>
            </a:r>
          </a:p>
          <a:p>
            <a:r>
              <a:rPr lang="en-US" dirty="0"/>
              <a:t>c</a:t>
            </a:r>
            <a:r>
              <a:rPr lang="en-US" dirty="0" smtClean="0"/>
              <a:t>) half cell</a:t>
            </a:r>
          </a:p>
          <a:p>
            <a:r>
              <a:rPr lang="en-US" dirty="0"/>
              <a:t>d</a:t>
            </a:r>
            <a:r>
              <a:rPr lang="en-US" dirty="0" smtClean="0"/>
              <a:t>) non of above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</a:t>
            </a:r>
            <a:r>
              <a:rPr lang="en-US" dirty="0" smtClean="0"/>
              <a:t>: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1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/>
                  <a:t>12- Electromotive force is equal to</a:t>
                </a:r>
              </a:p>
              <a:p>
                <a:pPr marL="0" indent="0">
                  <a:buNone/>
                </a:pPr>
                <a:endParaRPr lang="en-US" b="1" dirty="0" smtClean="0"/>
              </a:p>
              <a:p>
                <a:r>
                  <a:rPr lang="en-US" sz="1900" dirty="0"/>
                  <a:t>a</a:t>
                </a:r>
                <a:r>
                  <a:rPr lang="en-US" sz="1900" dirty="0" smtClean="0"/>
                  <a:t>) E cathode – E anode</a:t>
                </a:r>
              </a:p>
              <a:p>
                <a:r>
                  <a:rPr lang="en-US" sz="1900" dirty="0" smtClean="0"/>
                  <a:t>b) </a:t>
                </a:r>
                <a:r>
                  <a:rPr lang="en-US" sz="1900" dirty="0"/>
                  <a:t>E </a:t>
                </a:r>
                <a:r>
                  <a:rPr lang="en-US" sz="1900" dirty="0" smtClean="0"/>
                  <a:t>anode </a:t>
                </a:r>
                <a:r>
                  <a:rPr lang="en-US" sz="1900" dirty="0"/>
                  <a:t>– E </a:t>
                </a:r>
                <a:r>
                  <a:rPr lang="en-US" sz="1900" dirty="0" smtClean="0"/>
                  <a:t>cathode</a:t>
                </a:r>
              </a:p>
              <a:p>
                <a:r>
                  <a:rPr lang="en-US" sz="1900" dirty="0" smtClean="0"/>
                  <a:t>C) E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900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ANSWER</a:t>
                </a:r>
                <a:r>
                  <a:rPr lang="en-US" dirty="0" smtClean="0"/>
                  <a:t>: 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24" t="-1705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8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263" y="316620"/>
            <a:ext cx="10058400" cy="4978192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13- A galvanic cell with a measured standard cell potential of 0.27 V is constructed using two beakers connected by a salt bridge. One beaker contains a strip of gallium metal immersed in a 1 M solution of GaCl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, and the other contains a piece of nickel immersed in a 1 M solution of NiCl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. The half-reactions that occur when the compartments are connected are as follows:</a:t>
            </a:r>
          </a:p>
          <a:p>
            <a:pPr algn="ctr"/>
            <a:r>
              <a:rPr lang="en-US" sz="1600" b="1" dirty="0" smtClean="0"/>
              <a:t>cathode: Ni</a:t>
            </a:r>
            <a:r>
              <a:rPr lang="en-US" sz="1600" b="1" baseline="30000" dirty="0" smtClean="0"/>
              <a:t>2+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aq</a:t>
            </a:r>
            <a:r>
              <a:rPr lang="en-US" sz="1600" b="1" dirty="0" smtClean="0"/>
              <a:t>) + 2e</a:t>
            </a:r>
            <a:r>
              <a:rPr lang="en-US" sz="1600" b="1" baseline="30000" dirty="0" smtClean="0"/>
              <a:t>−</a:t>
            </a:r>
            <a:r>
              <a:rPr lang="en-US" sz="1600" b="1" dirty="0" smtClean="0"/>
              <a:t> → Ni(s)</a:t>
            </a:r>
          </a:p>
          <a:p>
            <a:pPr algn="ctr"/>
            <a:r>
              <a:rPr lang="en-US" sz="1600" b="1" dirty="0" smtClean="0"/>
              <a:t>anode: Ga(s) → Ga</a:t>
            </a:r>
            <a:r>
              <a:rPr lang="en-US" sz="1600" b="1" baseline="30000" dirty="0" smtClean="0"/>
              <a:t>3+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aq</a:t>
            </a:r>
            <a:r>
              <a:rPr lang="en-US" sz="1600" b="1" dirty="0" smtClean="0"/>
              <a:t>) + 3e</a:t>
            </a:r>
            <a:r>
              <a:rPr lang="en-US" sz="1600" b="1" baseline="30000" dirty="0" smtClean="0"/>
              <a:t>−</a:t>
            </a:r>
            <a:endParaRPr lang="en-US" sz="1600" b="1" dirty="0" smtClean="0"/>
          </a:p>
          <a:p>
            <a:r>
              <a:rPr lang="en-US" sz="1600" b="1" dirty="0" smtClean="0"/>
              <a:t>If the potential for the oxidation of Ga to Ga</a:t>
            </a:r>
            <a:r>
              <a:rPr lang="en-US" sz="1600" b="1" baseline="30000" dirty="0" smtClean="0"/>
              <a:t>3+</a:t>
            </a:r>
            <a:r>
              <a:rPr lang="en-US" sz="1600" b="1" dirty="0" smtClean="0"/>
              <a:t> is 0.55 V under standard conditions, what is the potential for the oxidation of Ni to Ni</a:t>
            </a:r>
            <a:r>
              <a:rPr lang="en-US" sz="1600" b="1" baseline="30000" dirty="0" smtClean="0"/>
              <a:t>2+</a:t>
            </a:r>
            <a:r>
              <a:rPr lang="en-US" sz="1600" b="1" dirty="0" smtClean="0"/>
              <a:t>?</a:t>
            </a:r>
          </a:p>
          <a:p>
            <a:r>
              <a:rPr lang="en-US" sz="1600" dirty="0" smtClean="0"/>
              <a:t>a) </a:t>
            </a:r>
            <a:r>
              <a:rPr lang="en-US" sz="1600" dirty="0" err="1"/>
              <a:t>E°</a:t>
            </a:r>
            <a:r>
              <a:rPr lang="en-US" sz="1600" baseline="-25000" dirty="0" err="1"/>
              <a:t>cathode</a:t>
            </a:r>
            <a:r>
              <a:rPr lang="en-US" sz="1600" dirty="0"/>
              <a:t> = −0.28 </a:t>
            </a:r>
            <a:r>
              <a:rPr lang="en-US" sz="1600" dirty="0" smtClean="0"/>
              <a:t>V</a:t>
            </a:r>
          </a:p>
          <a:p>
            <a:r>
              <a:rPr lang="en-US" sz="1600" dirty="0"/>
              <a:t>b</a:t>
            </a:r>
            <a:r>
              <a:rPr lang="en-US" sz="1600" dirty="0" smtClean="0"/>
              <a:t>) </a:t>
            </a:r>
            <a:r>
              <a:rPr lang="en-US" sz="1600" dirty="0" err="1"/>
              <a:t>E°</a:t>
            </a:r>
            <a:r>
              <a:rPr lang="en-US" sz="1600" baseline="-25000" dirty="0" err="1"/>
              <a:t>cathode</a:t>
            </a:r>
            <a:r>
              <a:rPr lang="en-US" sz="1600" dirty="0"/>
              <a:t> = −</a:t>
            </a:r>
            <a:r>
              <a:rPr lang="en-US" sz="1600" dirty="0" smtClean="0"/>
              <a:t>0.46 </a:t>
            </a:r>
            <a:r>
              <a:rPr lang="en-US" sz="1600" dirty="0"/>
              <a:t>V</a:t>
            </a:r>
            <a:endParaRPr lang="en-US" sz="1600" dirty="0" smtClean="0"/>
          </a:p>
          <a:p>
            <a:r>
              <a:rPr lang="en-US" sz="1600" dirty="0"/>
              <a:t>c</a:t>
            </a:r>
            <a:r>
              <a:rPr lang="en-US" sz="1600" dirty="0" smtClean="0"/>
              <a:t>) </a:t>
            </a:r>
            <a:r>
              <a:rPr lang="en-US" sz="1600" dirty="0" err="1" smtClean="0"/>
              <a:t>E°</a:t>
            </a:r>
            <a:r>
              <a:rPr lang="en-US" sz="1600" baseline="-25000" dirty="0" err="1" smtClean="0"/>
              <a:t>anode</a:t>
            </a:r>
            <a:r>
              <a:rPr lang="en-US" sz="1600" dirty="0"/>
              <a:t> = −0.28 V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dirty="0"/>
              <a:t>Answer: a</a:t>
            </a:r>
          </a:p>
          <a:p>
            <a:pPr algn="just"/>
            <a:r>
              <a:rPr lang="en-US" sz="1600" dirty="0"/>
              <a:t>Explanation: </a:t>
            </a:r>
            <a:r>
              <a:rPr lang="en-US" b="1" dirty="0"/>
              <a:t>A</a:t>
            </a:r>
            <a:r>
              <a:rPr lang="en-US" dirty="0"/>
              <a:t> We have been given the potential for the oxidation of Ga to Ga</a:t>
            </a:r>
            <a:r>
              <a:rPr lang="en-US" baseline="30000" dirty="0"/>
              <a:t>3+</a:t>
            </a:r>
            <a:r>
              <a:rPr lang="en-US" dirty="0"/>
              <a:t> under standard conditions, but to report the standard electrode potential, we must reverse the sign. For the reduction reaction Ga</a:t>
            </a:r>
            <a:r>
              <a:rPr lang="en-US" baseline="30000" dirty="0"/>
              <a:t>3+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+ 3e</a:t>
            </a:r>
            <a:r>
              <a:rPr lang="en-US" baseline="30000" dirty="0"/>
              <a:t>−</a:t>
            </a:r>
            <a:r>
              <a:rPr lang="en-US" dirty="0"/>
              <a:t> → Ga(s), </a:t>
            </a:r>
            <a:r>
              <a:rPr lang="en-US" dirty="0" err="1"/>
              <a:t>E°</a:t>
            </a:r>
            <a:r>
              <a:rPr lang="en-US" baseline="-25000" dirty="0" err="1"/>
              <a:t>anode</a:t>
            </a:r>
            <a:r>
              <a:rPr lang="en-US" dirty="0"/>
              <a:t> = −0.55 V</a:t>
            </a:r>
            <a:r>
              <a:rPr lang="en-US" dirty="0" smtClean="0"/>
              <a:t>.</a:t>
            </a:r>
            <a:r>
              <a:rPr lang="en-US" sz="1600" dirty="0" smtClean="0"/>
              <a:t>.</a:t>
            </a:r>
          </a:p>
          <a:p>
            <a:pPr algn="ctr"/>
            <a:r>
              <a:rPr lang="en-US" dirty="0" err="1"/>
              <a:t>E°</a:t>
            </a:r>
            <a:r>
              <a:rPr lang="en-US" baseline="-25000" dirty="0" err="1"/>
              <a:t>cell</a:t>
            </a:r>
            <a:r>
              <a:rPr lang="en-US" dirty="0"/>
              <a:t> = </a:t>
            </a:r>
            <a:r>
              <a:rPr lang="en-US" dirty="0" err="1"/>
              <a:t>E°</a:t>
            </a:r>
            <a:r>
              <a:rPr lang="en-US" baseline="-25000" dirty="0" err="1"/>
              <a:t>cathode</a:t>
            </a:r>
            <a:r>
              <a:rPr lang="en-US" dirty="0"/>
              <a:t> − </a:t>
            </a:r>
            <a:r>
              <a:rPr lang="en-US" dirty="0" err="1"/>
              <a:t>E°</a:t>
            </a:r>
            <a:r>
              <a:rPr lang="en-US" baseline="-25000" dirty="0" err="1"/>
              <a:t>anode</a:t>
            </a:r>
            <a:endParaRPr lang="en-US" dirty="0"/>
          </a:p>
          <a:p>
            <a:pPr algn="ctr"/>
            <a:r>
              <a:rPr lang="en-US" dirty="0"/>
              <a:t>0.27 V = </a:t>
            </a:r>
            <a:r>
              <a:rPr lang="en-US" dirty="0" err="1"/>
              <a:t>E°</a:t>
            </a:r>
            <a:r>
              <a:rPr lang="en-US" baseline="-25000" dirty="0" err="1"/>
              <a:t>cathode</a:t>
            </a:r>
            <a:r>
              <a:rPr lang="en-US" dirty="0"/>
              <a:t> − (−0.55 V)</a:t>
            </a:r>
          </a:p>
          <a:p>
            <a:pPr algn="ctr"/>
            <a:r>
              <a:rPr lang="en-US" dirty="0" err="1"/>
              <a:t>E°</a:t>
            </a:r>
            <a:r>
              <a:rPr lang="en-US" baseline="-25000" dirty="0" err="1"/>
              <a:t>cathode</a:t>
            </a:r>
            <a:r>
              <a:rPr lang="en-US" dirty="0"/>
              <a:t> = −0.28 V</a:t>
            </a:r>
          </a:p>
          <a:p>
            <a:pPr algn="just"/>
            <a:endParaRPr lang="en-US" sz="1600" dirty="0"/>
          </a:p>
          <a:p>
            <a:pPr marL="0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21455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14- </a:t>
            </a:r>
            <a:r>
              <a:rPr lang="en-US" b="1" dirty="0"/>
              <a:t>The following electrochemical cell is made: 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/>
              <a:t>Cu(s)|Cu2+(</a:t>
            </a:r>
            <a:r>
              <a:rPr lang="en-US" b="1" dirty="0" err="1"/>
              <a:t>aq</a:t>
            </a:r>
            <a:r>
              <a:rPr lang="en-US" b="1" dirty="0"/>
              <a:t>, 0.1 M)||I‐ (</a:t>
            </a:r>
            <a:r>
              <a:rPr lang="en-US" b="1" dirty="0" err="1"/>
              <a:t>aq</a:t>
            </a:r>
            <a:r>
              <a:rPr lang="en-US" b="1" dirty="0"/>
              <a:t>, 0.1 M)|I2(s)|C(s) 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The</a:t>
            </a:r>
            <a:r>
              <a:rPr lang="en-US" b="1" dirty="0"/>
              <a:t> cell potential was measured and found to be 0.279 V.  Calculate </a:t>
            </a:r>
            <a:r>
              <a:rPr lang="en-US" b="1" dirty="0" err="1"/>
              <a:t>E°cell</a:t>
            </a:r>
            <a:endParaRPr lang="en-US" b="1" dirty="0"/>
          </a:p>
          <a:p>
            <a:r>
              <a:rPr lang="en-US" dirty="0" smtClean="0"/>
              <a:t>a ) 0.321 V</a:t>
            </a:r>
          </a:p>
          <a:p>
            <a:r>
              <a:rPr lang="en-US" dirty="0" smtClean="0"/>
              <a:t>b) 0.290 V</a:t>
            </a:r>
          </a:p>
          <a:p>
            <a:r>
              <a:rPr lang="en-US" dirty="0" smtClean="0"/>
              <a:t>c ) 0.190 V</a:t>
            </a:r>
          </a:p>
          <a:p>
            <a:pPr marL="0" indent="0">
              <a:buNone/>
            </a:pPr>
            <a:endParaRPr lang="en-US" dirty="0"/>
          </a:p>
          <a:p>
            <a:r>
              <a:rPr lang="de-DE" dirty="0"/>
              <a:t>ANSWER</a:t>
            </a:r>
            <a:r>
              <a:rPr lang="de-DE" dirty="0" smtClean="0"/>
              <a:t>: c</a:t>
            </a:r>
          </a:p>
          <a:p>
            <a:r>
              <a:rPr lang="en-US" dirty="0"/>
              <a:t>Explanation: </a:t>
            </a:r>
            <a:r>
              <a:rPr lang="en-US" dirty="0" err="1"/>
              <a:t>Ecell</a:t>
            </a:r>
            <a:r>
              <a:rPr lang="en-US" dirty="0"/>
              <a:t> = </a:t>
            </a:r>
            <a:r>
              <a:rPr lang="en-US" dirty="0" err="1"/>
              <a:t>E°cell</a:t>
            </a:r>
            <a:r>
              <a:rPr lang="en-US" dirty="0"/>
              <a:t> –(0.0592/2)log{[Cu2+][I­ ]2}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 </a:t>
            </a:r>
            <a:r>
              <a:rPr lang="en-US" dirty="0" err="1"/>
              <a:t>E°cell</a:t>
            </a:r>
            <a:r>
              <a:rPr lang="en-US" dirty="0"/>
              <a:t> = </a:t>
            </a:r>
            <a:r>
              <a:rPr lang="en-US" dirty="0" err="1"/>
              <a:t>Ecell</a:t>
            </a:r>
            <a:r>
              <a:rPr lang="en-US" dirty="0"/>
              <a:t> + (0.0592/2)log{[Cu2+][I­ ]2} = 0.279 V + (</a:t>
            </a:r>
            <a:r>
              <a:rPr lang="en-US" dirty="0" smtClean="0"/>
              <a:t>0.0592/2)log(0.1)3</a:t>
            </a:r>
          </a:p>
          <a:p>
            <a:r>
              <a:rPr lang="en-US" dirty="0" smtClean="0"/>
              <a:t> </a:t>
            </a:r>
            <a:r>
              <a:rPr lang="en-US" dirty="0" err="1"/>
              <a:t>E°cell</a:t>
            </a:r>
            <a:r>
              <a:rPr lang="en-US" dirty="0"/>
              <a:t> = 0.279 V – 0.0888 V = 0.190 V</a:t>
            </a:r>
          </a:p>
        </p:txBody>
      </p:sp>
    </p:spTree>
    <p:extLst>
      <p:ext uri="{BB962C8B-B14F-4D97-AF65-F5344CB8AC3E}">
        <p14:creationId xmlns:p14="http://schemas.microsoft.com/office/powerpoint/2010/main" val="17481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1642188"/>
                <a:ext cx="10058400" cy="43928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400" b="1" u="sng" dirty="0" smtClean="0"/>
                  <a:t> I. Define</a:t>
                </a:r>
              </a:p>
              <a:p>
                <a:r>
                  <a:rPr lang="en-US" b="1" dirty="0" smtClean="0"/>
                  <a:t>1-Oxidation </a:t>
                </a:r>
                <a:r>
                  <a:rPr lang="en-US" b="1" dirty="0"/>
                  <a:t>:</a:t>
                </a:r>
                <a:r>
                  <a:rPr lang="en-US" dirty="0"/>
                  <a:t> loss of electron (s) by a species. </a:t>
                </a:r>
              </a:p>
              <a:p>
                <a:r>
                  <a:rPr lang="en-US" b="1" dirty="0"/>
                  <a:t>2- reduction </a:t>
                </a:r>
                <a:r>
                  <a:rPr lang="en-US" dirty="0"/>
                  <a:t>: gain of electron(s). </a:t>
                </a:r>
              </a:p>
              <a:p>
                <a:r>
                  <a:rPr lang="en-US" b="1" dirty="0"/>
                  <a:t>3- oxidizing agent </a:t>
                </a:r>
                <a:r>
                  <a:rPr lang="en-US" dirty="0"/>
                  <a:t>: Oxidizing Agent causes oxidation &amp; is reduced. </a:t>
                </a:r>
              </a:p>
              <a:p>
                <a:r>
                  <a:rPr lang="en-US" b="1" dirty="0"/>
                  <a:t>4- reducing agent </a:t>
                </a:r>
                <a:r>
                  <a:rPr lang="en-US" dirty="0"/>
                  <a:t>: Reducing Agent causes reduction &amp; is oxidized. </a:t>
                </a:r>
              </a:p>
              <a:p>
                <a:r>
                  <a:rPr lang="en-US" b="1" dirty="0" smtClean="0"/>
                  <a:t>5- </a:t>
                </a:r>
                <a:r>
                  <a:rPr lang="en-US" b="1" dirty="0" err="1" smtClean="0"/>
                  <a:t>Estandard</a:t>
                </a:r>
                <a:r>
                  <a:rPr lang="en-US" b="1" dirty="0" smtClean="0"/>
                  <a:t> </a:t>
                </a:r>
                <a:r>
                  <a:rPr lang="en-US" b="1" dirty="0"/>
                  <a:t>electrode </a:t>
                </a:r>
                <a:r>
                  <a:rPr lang="en-US" b="1" dirty="0" smtClean="0"/>
                  <a:t>potential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 smtClean="0"/>
                  <a:t>: it </a:t>
                </a:r>
                <a:r>
                  <a:rPr lang="en-US" dirty="0"/>
                  <a:t>is the electrode potential measured at 1 M </a:t>
                </a:r>
                <a:r>
                  <a:rPr lang="en-US" dirty="0" smtClean="0"/>
                  <a:t>solution concentration  </a:t>
                </a:r>
                <a:r>
                  <a:rPr lang="en-US" dirty="0"/>
                  <a:t>and </a:t>
                </a:r>
                <a:r>
                  <a:rPr lang="en-US" dirty="0" smtClean="0"/>
                  <a:t>1cm ² and </a:t>
                </a:r>
                <a:r>
                  <a:rPr lang="en-US" dirty="0"/>
                  <a:t>all gases are at </a:t>
                </a:r>
                <a:r>
                  <a:rPr lang="en-US" dirty="0" smtClean="0"/>
                  <a:t>1atm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de-DE" dirty="0" smtClean="0"/>
                  <a:t> C.</a:t>
                </a:r>
              </a:p>
              <a:p>
                <a:r>
                  <a:rPr lang="de-DE" b="1" dirty="0" smtClean="0"/>
                  <a:t>6- Nernst equation:  </a:t>
                </a:r>
              </a:p>
              <a:p>
                <a:endParaRPr lang="de-DE" b="1" dirty="0" smtClean="0"/>
              </a:p>
              <a:p>
                <a:endParaRPr lang="de-DE" b="1" dirty="0"/>
              </a:p>
              <a:p>
                <a:endParaRPr lang="de-DE" b="1" dirty="0" smtClean="0"/>
              </a:p>
              <a:p>
                <a:endParaRPr lang="de-DE" b="1" dirty="0"/>
              </a:p>
              <a:p>
                <a:r>
                  <a:rPr lang="en-US" b="1" dirty="0" smtClean="0"/>
                  <a:t>7- </a:t>
                </a:r>
                <a:r>
                  <a:rPr lang="en-US" b="1" dirty="0"/>
                  <a:t>Corrosion</a:t>
                </a:r>
                <a:r>
                  <a:rPr lang="en-US" dirty="0"/>
                  <a:t> : the transformation of a metal from elemental to the combined state. </a:t>
                </a:r>
                <a:endParaRPr lang="en-US" sz="2400" b="1" u="sng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642188"/>
                <a:ext cx="10058400" cy="4392852"/>
              </a:xfrm>
              <a:blipFill>
                <a:blip r:embed="rId2"/>
                <a:stretch>
                  <a:fillRect l="-667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3"/>
          <a:stretch>
            <a:fillRect/>
          </a:stretch>
        </p:blipFill>
        <p:spPr bwMode="auto">
          <a:xfrm>
            <a:off x="2629988" y="4314866"/>
            <a:ext cx="8686800" cy="85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8E5D1-D203-4569-9146-59E0B71D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D0238-5E2E-49B1-A025-06127A555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3786" y="3581400"/>
            <a:ext cx="5355264" cy="20516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spc="80" dirty="0"/>
              <a:t>Any questions?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F9F68DC2-F955-41DC-8DF2-541D99532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207165"/>
            <a:ext cx="10058400" cy="977823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755" y="983521"/>
            <a:ext cx="10058400" cy="3931920"/>
          </a:xfrm>
        </p:spPr>
        <p:txBody>
          <a:bodyPr>
            <a:normAutofit fontScale="25000" lnSpcReduction="20000"/>
          </a:bodyPr>
          <a:lstStyle/>
          <a:p>
            <a:r>
              <a:rPr lang="en-US" sz="8800" b="1" u="sng" dirty="0" smtClean="0"/>
              <a:t>II</a:t>
            </a:r>
            <a:r>
              <a:rPr lang="en-US" sz="8800" b="1" u="sng" dirty="0"/>
              <a:t>. </a:t>
            </a:r>
            <a:r>
              <a:rPr lang="en-US" sz="8800" b="1" u="sng" dirty="0" smtClean="0"/>
              <a:t>Discuss</a:t>
            </a:r>
            <a:endParaRPr lang="en-US" sz="8800" b="1" dirty="0" smtClean="0"/>
          </a:p>
          <a:p>
            <a:r>
              <a:rPr lang="en-US" sz="3100" b="1" dirty="0" smtClean="0"/>
              <a:t> </a:t>
            </a:r>
            <a:r>
              <a:rPr lang="en-US" sz="8000" b="1" dirty="0"/>
              <a:t>A-Explain different corrosion forms? </a:t>
            </a:r>
          </a:p>
          <a:p>
            <a:r>
              <a:rPr lang="en-US" sz="6800" b="1" dirty="0"/>
              <a:t>1- Uniform corrosion (general corrosion) </a:t>
            </a:r>
            <a:endParaRPr lang="en-US" sz="6800" dirty="0"/>
          </a:p>
          <a:p>
            <a:r>
              <a:rPr lang="en-US" sz="6800" dirty="0"/>
              <a:t>- The most common type </a:t>
            </a:r>
          </a:p>
          <a:p>
            <a:r>
              <a:rPr lang="en-US" sz="6800" dirty="0"/>
              <a:t>- Due to chemical or electrochemical reaction </a:t>
            </a:r>
          </a:p>
          <a:p>
            <a:r>
              <a:rPr lang="en-US" sz="6800" dirty="0"/>
              <a:t>- Happen over the surface of metal </a:t>
            </a:r>
          </a:p>
          <a:p>
            <a:r>
              <a:rPr lang="en-US" sz="6800" b="1" dirty="0"/>
              <a:t>2-Galvanic corrosion </a:t>
            </a:r>
            <a:endParaRPr lang="en-US" sz="6800" dirty="0"/>
          </a:p>
          <a:p>
            <a:r>
              <a:rPr lang="en-US" sz="6800" dirty="0"/>
              <a:t>- happen between two metal contacts with each other </a:t>
            </a:r>
          </a:p>
          <a:p>
            <a:r>
              <a:rPr lang="en-US" sz="6800" dirty="0"/>
              <a:t>- Metal with less potential is the anode (corrode), the metal with higher potential is the cathode </a:t>
            </a:r>
          </a:p>
          <a:p>
            <a:r>
              <a:rPr lang="en-US" sz="6800" dirty="0"/>
              <a:t>- Like cupper with iron. </a:t>
            </a:r>
          </a:p>
          <a:p>
            <a:r>
              <a:rPr lang="en-US" sz="6800" b="1" dirty="0"/>
              <a:t>3- Pitting corrosion </a:t>
            </a:r>
            <a:endParaRPr lang="en-US" sz="6800" dirty="0"/>
          </a:p>
          <a:p>
            <a:r>
              <a:rPr lang="en-US" sz="6800" dirty="0"/>
              <a:t>- Very dangerous and grows with the gravity </a:t>
            </a:r>
          </a:p>
          <a:p>
            <a:r>
              <a:rPr lang="en-US" sz="6800" dirty="0"/>
              <a:t>- Like all metals subjected to high velocity liquids, cupper and brass tubes </a:t>
            </a:r>
          </a:p>
          <a:p>
            <a:r>
              <a:rPr lang="en-US" sz="6800" b="1" dirty="0"/>
              <a:t>4-Stress corrosion </a:t>
            </a:r>
            <a:endParaRPr lang="en-US" sz="6800" b="1" dirty="0" smtClean="0"/>
          </a:p>
          <a:p>
            <a:r>
              <a:rPr lang="en-US" sz="6800" dirty="0" smtClean="0"/>
              <a:t>- its </a:t>
            </a:r>
            <a:r>
              <a:rPr lang="en-US" sz="6800" dirty="0"/>
              <a:t>the growth of crack formation in a corrosive environment</a:t>
            </a:r>
            <a:r>
              <a:rPr lang="en-US" sz="6800" dirty="0" smtClean="0"/>
              <a:t>.</a:t>
            </a:r>
          </a:p>
          <a:p>
            <a:r>
              <a:rPr lang="en-US" sz="6800" b="1" dirty="0" smtClean="0"/>
              <a:t>- </a:t>
            </a:r>
            <a:r>
              <a:rPr lang="en-US" sz="6800" dirty="0"/>
              <a:t>This form of corrosion is particularly dangerous because it may not occur under a particular set of conditions until there is an applied stress.</a:t>
            </a:r>
            <a:endParaRPr lang="en-US" sz="6800" b="1" dirty="0" smtClean="0"/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404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/>
              <a:t>State different methods for corrosion prevention?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1-Environmental Modifications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2-Metal Selection and Surface Conditions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3-Cathodic Protection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4-Corrosion Inhibitors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5-Coating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6-Plating </a:t>
            </a:r>
          </a:p>
        </p:txBody>
      </p:sp>
    </p:spTree>
    <p:extLst>
      <p:ext uri="{BB962C8B-B14F-4D97-AF65-F5344CB8AC3E}">
        <p14:creationId xmlns:p14="http://schemas.microsoft.com/office/powerpoint/2010/main" val="35379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475" y="1458686"/>
            <a:ext cx="10058400" cy="39319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/>
              <a:t>Explain different methods of </a:t>
            </a:r>
            <a:r>
              <a:rPr lang="en-US" sz="2200" b="1" dirty="0" err="1"/>
              <a:t>cathodic</a:t>
            </a:r>
            <a:r>
              <a:rPr lang="en-US" sz="2200" b="1" dirty="0"/>
              <a:t> protection?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1-</a:t>
            </a:r>
            <a:r>
              <a:rPr lang="en-US" sz="2000" b="1" dirty="0"/>
              <a:t>sacrificial anode</a:t>
            </a:r>
            <a:r>
              <a:rPr lang="en-US" sz="2000" dirty="0"/>
              <a:t>, uses metal anodes, introduced to the electrolytic environment, to sacrifice themselves (corrode) in order to protect the cathode.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2-impressed current protection. 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 </a:t>
            </a:r>
            <a:r>
              <a:rPr lang="en-US" sz="2200" b="1" dirty="0"/>
              <a:t>What is the importance of corrosion inhibitor?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Inhibitors can work by adsorbing themselves on the metal's surface and forming a protective </a:t>
            </a:r>
            <a:r>
              <a:rPr lang="en-US" sz="2000" dirty="0" err="1"/>
              <a:t>film.The</a:t>
            </a:r>
            <a:r>
              <a:rPr lang="en-US" sz="2000" dirty="0"/>
              <a:t> inhibitors process is slowing corrosion process </a:t>
            </a:r>
          </a:p>
        </p:txBody>
      </p:sp>
    </p:spTree>
    <p:extLst>
      <p:ext uri="{BB962C8B-B14F-4D97-AF65-F5344CB8AC3E}">
        <p14:creationId xmlns:p14="http://schemas.microsoft.com/office/powerpoint/2010/main" val="22020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1- in </a:t>
            </a:r>
            <a:r>
              <a:rPr lang="en-US" b="1" dirty="0"/>
              <a:t>an electrolytic cell the electrode at which the electrons enter the solution is called the __ ; the chemical change that occurs at this electrode is called ___.</a:t>
            </a:r>
          </a:p>
          <a:p>
            <a:pPr lvl="1"/>
            <a:r>
              <a:rPr lang="en-US" dirty="0"/>
              <a:t>(a) anode, oxidation</a:t>
            </a:r>
          </a:p>
          <a:p>
            <a:pPr lvl="1"/>
            <a:r>
              <a:rPr lang="en-US" dirty="0"/>
              <a:t>(b) anode, reduction</a:t>
            </a:r>
          </a:p>
          <a:p>
            <a:pPr lvl="1"/>
            <a:r>
              <a:rPr lang="en-US" dirty="0"/>
              <a:t>(c) cathode, oxidation</a:t>
            </a:r>
          </a:p>
          <a:p>
            <a:pPr lvl="1"/>
            <a:r>
              <a:rPr lang="en-US" dirty="0"/>
              <a:t>(d) cathode, reduction</a:t>
            </a:r>
          </a:p>
          <a:p>
            <a:pPr lvl="1"/>
            <a:r>
              <a:rPr lang="en-US" dirty="0"/>
              <a:t>(e) cannot tell unless we know the species being oxidized and reduced.</a:t>
            </a:r>
          </a:p>
          <a:p>
            <a:endParaRPr lang="en-US" dirty="0" smtClean="0"/>
          </a:p>
          <a:p>
            <a:r>
              <a:rPr lang="en-US" dirty="0" smtClean="0"/>
              <a:t>Answer </a:t>
            </a:r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588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2- Which of the following methods is not used for the prevention of corrosion?</a:t>
            </a:r>
          </a:p>
          <a:p>
            <a:r>
              <a:rPr lang="en-US" dirty="0"/>
              <a:t> </a:t>
            </a:r>
          </a:p>
          <a:p>
            <a:pPr marL="274320" lvl="1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smtClean="0"/>
              <a:t>greasing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b) </a:t>
            </a:r>
            <a:r>
              <a:rPr lang="en-US" dirty="0" smtClean="0"/>
              <a:t>painting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c) </a:t>
            </a:r>
            <a:r>
              <a:rPr lang="en-US" dirty="0" smtClean="0"/>
              <a:t>plating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d) Heating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</a:t>
            </a:r>
            <a:r>
              <a:rPr lang="en-US" dirty="0" smtClean="0"/>
              <a:t>b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3- </a:t>
            </a:r>
            <a:r>
              <a:rPr lang="ar-EG" b="1" dirty="0"/>
              <a:t> </a:t>
            </a:r>
            <a:r>
              <a:rPr lang="en-US" b="1" dirty="0"/>
              <a:t>Corrosion can be prevented by</a:t>
            </a:r>
          </a:p>
          <a:p>
            <a:endParaRPr lang="en-US" b="1" dirty="0"/>
          </a:p>
          <a:p>
            <a:r>
              <a:rPr lang="en-US" dirty="0"/>
              <a:t>a) alloying</a:t>
            </a:r>
          </a:p>
          <a:p>
            <a:r>
              <a:rPr lang="en-US" dirty="0"/>
              <a:t>b) tinning</a:t>
            </a:r>
          </a:p>
          <a:p>
            <a:r>
              <a:rPr lang="en-US" dirty="0"/>
              <a:t>c) galvanizing</a:t>
            </a:r>
          </a:p>
          <a:p>
            <a:r>
              <a:rPr lang="en-US" dirty="0"/>
              <a:t>d) all of the above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(d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Choose the correct 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4- Galvanic cells are also named </a:t>
            </a:r>
            <a:r>
              <a:rPr lang="en-US" b="1" dirty="0" smtClean="0"/>
              <a:t>as:</a:t>
            </a:r>
            <a:endParaRPr lang="en-US" b="1" dirty="0"/>
          </a:p>
          <a:p>
            <a:r>
              <a:rPr lang="en-US" dirty="0"/>
              <a:t>a) electrolytic cells</a:t>
            </a:r>
          </a:p>
          <a:p>
            <a:r>
              <a:rPr lang="en-US" dirty="0"/>
              <a:t>b) battery </a:t>
            </a:r>
            <a:r>
              <a:rPr lang="en-US" dirty="0" smtClean="0"/>
              <a:t>cells</a:t>
            </a:r>
            <a:endParaRPr lang="en-US" dirty="0"/>
          </a:p>
          <a:p>
            <a:r>
              <a:rPr lang="en-US" dirty="0"/>
              <a:t>c) </a:t>
            </a:r>
            <a:r>
              <a:rPr lang="en-US" dirty="0" err="1"/>
              <a:t>daniel</a:t>
            </a:r>
            <a:r>
              <a:rPr lang="en-US" dirty="0"/>
              <a:t> </a:t>
            </a:r>
            <a:r>
              <a:rPr lang="en-US" dirty="0" smtClean="0"/>
              <a:t>cells</a:t>
            </a:r>
            <a:endParaRPr lang="en-US" dirty="0"/>
          </a:p>
          <a:p>
            <a:r>
              <a:rPr lang="en-US" dirty="0"/>
              <a:t>d) john cells</a:t>
            </a:r>
          </a:p>
          <a:p>
            <a:endParaRPr lang="en-US" dirty="0"/>
          </a:p>
          <a:p>
            <a:r>
              <a:rPr lang="en-US" dirty="0"/>
              <a:t>Answer: </a:t>
            </a:r>
            <a:r>
              <a:rPr lang="en-US" dirty="0" smtClean="0"/>
              <a:t>a</a:t>
            </a:r>
          </a:p>
          <a:p>
            <a:r>
              <a:rPr lang="en-US" dirty="0"/>
              <a:t>Explanation: </a:t>
            </a:r>
            <a:r>
              <a:rPr lang="en-US" b="1" dirty="0" smtClean="0"/>
              <a:t>Galvanic </a:t>
            </a:r>
            <a:r>
              <a:rPr lang="en-US" b="1" dirty="0"/>
              <a:t>cells</a:t>
            </a:r>
            <a:r>
              <a:rPr lang="en-US" dirty="0"/>
              <a:t>, </a:t>
            </a:r>
            <a:r>
              <a:rPr lang="en-US" b="1" dirty="0"/>
              <a:t>also known</a:t>
            </a:r>
            <a:r>
              <a:rPr lang="en-US" dirty="0"/>
              <a:t> as </a:t>
            </a:r>
            <a:r>
              <a:rPr lang="en-US" b="1" dirty="0"/>
              <a:t>voltaic cells</a:t>
            </a:r>
            <a:r>
              <a:rPr lang="en-US" dirty="0"/>
              <a:t>, are </a:t>
            </a:r>
            <a:r>
              <a:rPr lang="en-US" b="1" dirty="0"/>
              <a:t>electrochemical cells</a:t>
            </a:r>
            <a:r>
              <a:rPr lang="en-US" dirty="0"/>
              <a:t> in which spontaneous oxidation-reduction reactions produce electrical energy.</a:t>
            </a:r>
          </a:p>
        </p:txBody>
      </p:sp>
    </p:spTree>
    <p:extLst>
      <p:ext uri="{BB962C8B-B14F-4D97-AF65-F5344CB8AC3E}">
        <p14:creationId xmlns:p14="http://schemas.microsoft.com/office/powerpoint/2010/main" val="129099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924</Words>
  <Application>Microsoft Office PowerPoint</Application>
  <PresentationFormat>Widescreen</PresentationFormat>
  <Paragraphs>193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Cambria Math</vt:lpstr>
      <vt:lpstr>Century Gothic</vt:lpstr>
      <vt:lpstr>Garamond</vt:lpstr>
      <vt:lpstr>Tahoma</vt:lpstr>
      <vt:lpstr>Savon</vt:lpstr>
      <vt:lpstr>MCQ  Engineering Chemistry</vt:lpstr>
      <vt:lpstr>Summary</vt:lpstr>
      <vt:lpstr>Summary</vt:lpstr>
      <vt:lpstr>Summary</vt:lpstr>
      <vt:lpstr>PowerPoint Presentation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Choose the correct answer:</vt:lpstr>
      <vt:lpstr>PowerPoint Presentation</vt:lpstr>
      <vt:lpstr>Choose the correct answer: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MCQ  Engineering Chemistry</dc:title>
  <dc:creator>mohammad othman</dc:creator>
  <cp:lastModifiedBy>Karma Ahmed</cp:lastModifiedBy>
  <cp:revision>29</cp:revision>
  <dcterms:created xsi:type="dcterms:W3CDTF">2020-12-02T15:07:26Z</dcterms:created>
  <dcterms:modified xsi:type="dcterms:W3CDTF">2021-02-18T18:00:19Z</dcterms:modified>
</cp:coreProperties>
</file>