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94" r:id="rId3"/>
    <p:sldId id="296" r:id="rId4"/>
    <p:sldId id="295" r:id="rId5"/>
    <p:sldId id="308" r:id="rId6"/>
    <p:sldId id="306" r:id="rId7"/>
    <p:sldId id="307" r:id="rId8"/>
    <p:sldId id="297" r:id="rId9"/>
    <p:sldId id="305" r:id="rId10"/>
    <p:sldId id="300" r:id="rId11"/>
    <p:sldId id="301" r:id="rId12"/>
    <p:sldId id="299" r:id="rId13"/>
    <p:sldId id="298"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6" r:id="rId32"/>
    <p:sldId id="277" r:id="rId33"/>
    <p:sldId id="278" r:id="rId34"/>
    <p:sldId id="285" r:id="rId35"/>
    <p:sldId id="310" r:id="rId36"/>
    <p:sldId id="312" r:id="rId37"/>
    <p:sldId id="304"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1-01-15T13:53:44.240"/>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224CD8A8-9951-4A2E-B17F-224D93F8BC75}" emma:medium="tactile" emma:mode="ink">
          <msink:context xmlns:msink="http://schemas.microsoft.com/ink/2010/main" type="writingRegion" rotatedBoundingBox="8837,10425 8852,10425 8852,10440 8837,10440"/>
        </emma:interpretation>
      </emma:emma>
    </inkml:annotationXML>
    <inkml:traceGroup>
      <inkml:annotationXML>
        <emma:emma xmlns:emma="http://www.w3.org/2003/04/emma" version="1.0">
          <emma:interpretation id="{17171257-8AF3-415E-BA16-918C1094A7C6}" emma:medium="tactile" emma:mode="ink">
            <msink:context xmlns:msink="http://schemas.microsoft.com/ink/2010/main" type="paragraph" rotatedBoundingBox="8837,10425 8852,10425 8852,10440 8837,10440" alignmentLevel="1"/>
          </emma:interpretation>
        </emma:emma>
      </inkml:annotationXML>
      <inkml:traceGroup>
        <inkml:annotationXML>
          <emma:emma xmlns:emma="http://www.w3.org/2003/04/emma" version="1.0">
            <emma:interpretation id="{CCFB34CB-643F-41AA-81DD-94599013D410}" emma:medium="tactile" emma:mode="ink">
              <msink:context xmlns:msink="http://schemas.microsoft.com/ink/2010/main" type="line" rotatedBoundingBox="8837,10425 8852,10425 8852,10440 8837,10440"/>
            </emma:interpretation>
          </emma:emma>
        </inkml:annotationXML>
        <inkml:traceGroup>
          <inkml:annotationXML>
            <emma:emma xmlns:emma="http://www.w3.org/2003/04/emma" version="1.0">
              <emma:interpretation id="{E1B84A61-5DA5-4973-A54D-BEE5DA819253}" emma:medium="tactile" emma:mode="ink">
                <msink:context xmlns:msink="http://schemas.microsoft.com/ink/2010/main" type="inkWord" rotatedBoundingBox="8837,10425 8852,10425 8852,10440 8837,10440"/>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8837 10425 0</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1-02-23T15:48:46.342"/>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1CD2385C-34BC-45E2-83CD-54B0D9F0F51E}" emma:medium="tactile" emma:mode="ink">
          <msink:context xmlns:msink="http://schemas.microsoft.com/ink/2010/main" type="writingRegion" rotatedBoundingBox="11151,6879 11168,6879 11168,6896 11151,6896"/>
        </emma:interpretation>
      </emma:emma>
    </inkml:annotationXML>
    <inkml:traceGroup>
      <inkml:annotationXML>
        <emma:emma xmlns:emma="http://www.w3.org/2003/04/emma" version="1.0">
          <emma:interpretation id="{46F927E9-82FA-4865-B8A9-24FB6F12101B}" emma:medium="tactile" emma:mode="ink">
            <msink:context xmlns:msink="http://schemas.microsoft.com/ink/2010/main" type="paragraph" rotatedBoundingBox="11151,6879 11168,6879 11168,6896 11151,6896" alignmentLevel="1"/>
          </emma:interpretation>
        </emma:emma>
      </inkml:annotationXML>
      <inkml:traceGroup>
        <inkml:annotationXML>
          <emma:emma xmlns:emma="http://www.w3.org/2003/04/emma" version="1.0">
            <emma:interpretation id="{8593C839-574D-4A61-B889-4C52F73F62D0}" emma:medium="tactile" emma:mode="ink">
              <msink:context xmlns:msink="http://schemas.microsoft.com/ink/2010/main" type="line" rotatedBoundingBox="11151,6879 11168,6879 11168,6896 11151,6896"/>
            </emma:interpretation>
          </emma:emma>
        </inkml:annotationXML>
        <inkml:traceGroup>
          <inkml:annotationXML>
            <emma:emma xmlns:emma="http://www.w3.org/2003/04/emma" version="1.0">
              <emma:interpretation id="{762228EE-9534-4860-9A3E-5205812649D2}" emma:medium="tactile" emma:mode="ink">
                <msink:context xmlns:msink="http://schemas.microsoft.com/ink/2010/main" type="inkWord" rotatedBoundingBox="11151,6879 11168,6879 11168,6896 11151,6896"/>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N</emma:literal>
                </emma:interpretation>
                <emma:interpretation id="interp4" emma:lang="" emma:confidence="0">
                  <emma:literal>-</emma:literal>
                </emma:interpretation>
              </emma:one-of>
            </emma:emma>
          </inkml:annotationXML>
          <inkml:trace contextRef="#ctx0" brushRef="#br0">11151 6893 1969,'14'-14'0</inkml:trace>
        </inkml:traceGroup>
      </inkml:traceGroup>
    </inkml:traceGroup>
  </inkml:traceGroup>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2/23/2021</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2/23/2021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2/23/2021</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2/23/2021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2/23/2021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2/23/2021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2/23/2021</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2/23/2021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2/23/2021</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customXml" Target="../ink/ink1.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1708" y="1943100"/>
            <a:ext cx="9068586" cy="2404965"/>
          </a:xfrm>
        </p:spPr>
        <p:txBody>
          <a:bodyPr/>
          <a:lstStyle/>
          <a:p>
            <a:r>
              <a:rPr lang="en-US" sz="6000" dirty="0"/>
              <a:t>MCQ </a:t>
            </a:r>
            <a:br>
              <a:rPr lang="en-US" sz="6000" dirty="0"/>
            </a:br>
            <a:r>
              <a:rPr lang="en-US" sz="6000" dirty="0"/>
              <a:t>Engineering Chemistry</a:t>
            </a:r>
          </a:p>
        </p:txBody>
      </p:sp>
      <p:sp>
        <p:nvSpPr>
          <p:cNvPr id="3" name="Subtitle 2"/>
          <p:cNvSpPr>
            <a:spLocks noGrp="1"/>
          </p:cNvSpPr>
          <p:nvPr>
            <p:ph type="subTitle" idx="1"/>
          </p:nvPr>
        </p:nvSpPr>
        <p:spPr>
          <a:xfrm>
            <a:off x="1562100" y="4348065"/>
            <a:ext cx="9070848" cy="1062135"/>
          </a:xfrm>
        </p:spPr>
        <p:txBody>
          <a:bodyPr>
            <a:normAutofit/>
          </a:bodyPr>
          <a:lstStyle/>
          <a:p>
            <a:r>
              <a:rPr lang="en-US" dirty="0"/>
              <a:t>Chemical </a:t>
            </a:r>
            <a:r>
              <a:rPr lang="en-US" dirty="0" smtClean="0"/>
              <a:t>Engineering </a:t>
            </a:r>
            <a:r>
              <a:rPr lang="en-US" dirty="0"/>
              <a:t>D</a:t>
            </a:r>
            <a:r>
              <a:rPr lang="en-US" dirty="0" smtClean="0"/>
              <a:t>epartment</a:t>
            </a:r>
            <a:endParaRPr lang="en-US" dirty="0"/>
          </a:p>
          <a:p>
            <a:r>
              <a:rPr lang="en-US" dirty="0"/>
              <a:t>Made by: Eng. </a:t>
            </a:r>
            <a:r>
              <a:rPr lang="en-US" dirty="0" err="1"/>
              <a:t>Mennatullah</a:t>
            </a:r>
            <a:r>
              <a:rPr lang="en-US" dirty="0"/>
              <a:t> Mahmoud</a:t>
            </a:r>
          </a:p>
          <a:p>
            <a:r>
              <a:rPr lang="en-US" dirty="0"/>
              <a:t>Chapter 4</a:t>
            </a:r>
          </a:p>
        </p:txBody>
      </p:sp>
      <p:pic>
        <p:nvPicPr>
          <p:cNvPr id="7" name="Picture 6" descr="Description: D:\Ahmed Hassan\HTI logo.jpg"/>
          <p:cNvPicPr/>
          <p:nvPr/>
        </p:nvPicPr>
        <p:blipFill>
          <a:blip r:embed="rId2">
            <a:extLst>
              <a:ext uri="{28A0092B-C50C-407E-A947-70E740481C1C}">
                <a14:useLocalDpi xmlns:a14="http://schemas.microsoft.com/office/drawing/2010/main" val="0"/>
              </a:ext>
            </a:extLst>
          </a:blip>
          <a:srcRect/>
          <a:stretch>
            <a:fillRect/>
          </a:stretch>
        </p:blipFill>
        <p:spPr bwMode="auto">
          <a:xfrm>
            <a:off x="5355770" y="731522"/>
            <a:ext cx="1489167" cy="1095374"/>
          </a:xfrm>
          <a:prstGeom prst="rect">
            <a:avLst/>
          </a:prstGeom>
          <a:noFill/>
        </p:spPr>
      </p:pic>
    </p:spTree>
    <p:extLst>
      <p:ext uri="{BB962C8B-B14F-4D97-AF65-F5344CB8AC3E}">
        <p14:creationId xmlns:p14="http://schemas.microsoft.com/office/powerpoint/2010/main" val="434814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443037" y="2179281"/>
            <a:ext cx="8939213" cy="4086225"/>
          </a:xfrm>
          <a:prstGeom prst="rect">
            <a:avLst/>
          </a:prstGeom>
        </p:spPr>
      </p:pic>
      <p:sp>
        <p:nvSpPr>
          <p:cNvPr id="9" name="Title 1"/>
          <p:cNvSpPr>
            <a:spLocks noGrp="1"/>
          </p:cNvSpPr>
          <p:nvPr>
            <p:ph type="title"/>
          </p:nvPr>
        </p:nvSpPr>
        <p:spPr>
          <a:xfrm>
            <a:off x="1066800" y="642594"/>
            <a:ext cx="10058400" cy="1371600"/>
          </a:xfrm>
        </p:spPr>
        <p:txBody>
          <a:bodyPr/>
          <a:lstStyle/>
          <a:p>
            <a:pPr algn="ctr"/>
            <a:r>
              <a:rPr lang="en-US" dirty="0"/>
              <a:t>Summary</a:t>
            </a:r>
          </a:p>
        </p:txBody>
      </p:sp>
    </p:spTree>
    <p:extLst>
      <p:ext uri="{BB962C8B-B14F-4D97-AF65-F5344CB8AC3E}">
        <p14:creationId xmlns:p14="http://schemas.microsoft.com/office/powerpoint/2010/main" val="1194999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85875" y="1005763"/>
            <a:ext cx="9229725" cy="4909262"/>
          </a:xfrm>
          <a:prstGeom prst="rect">
            <a:avLst/>
          </a:prstGeom>
        </p:spPr>
      </p:pic>
    </p:spTree>
    <p:extLst>
      <p:ext uri="{BB962C8B-B14F-4D97-AF65-F5344CB8AC3E}">
        <p14:creationId xmlns:p14="http://schemas.microsoft.com/office/powerpoint/2010/main" val="27724284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47850" y="2219324"/>
            <a:ext cx="8686800" cy="4181475"/>
          </a:xfrm>
          <a:prstGeom prst="rect">
            <a:avLst/>
          </a:prstGeom>
        </p:spPr>
      </p:pic>
      <p:sp>
        <p:nvSpPr>
          <p:cNvPr id="9" name="Title 1"/>
          <p:cNvSpPr>
            <a:spLocks noGrp="1"/>
          </p:cNvSpPr>
          <p:nvPr>
            <p:ph type="title"/>
          </p:nvPr>
        </p:nvSpPr>
        <p:spPr>
          <a:xfrm>
            <a:off x="1066800" y="642594"/>
            <a:ext cx="10058400" cy="1371600"/>
          </a:xfrm>
        </p:spPr>
        <p:txBody>
          <a:bodyPr/>
          <a:lstStyle/>
          <a:p>
            <a:pPr algn="ctr"/>
            <a:r>
              <a:rPr lang="en-US" dirty="0"/>
              <a:t>Summary</a:t>
            </a:r>
          </a:p>
        </p:txBody>
      </p:sp>
    </p:spTree>
    <p:extLst>
      <p:ext uri="{BB962C8B-B14F-4D97-AF65-F5344CB8AC3E}">
        <p14:creationId xmlns:p14="http://schemas.microsoft.com/office/powerpoint/2010/main" val="3585169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7184" y="258792"/>
            <a:ext cx="10058400" cy="1371600"/>
          </a:xfrm>
        </p:spPr>
        <p:txBody>
          <a:bodyPr/>
          <a:lstStyle/>
          <a:p>
            <a:r>
              <a:rPr lang="en-US" dirty="0"/>
              <a:t>.</a:t>
            </a:r>
          </a:p>
        </p:txBody>
      </p:sp>
      <p:pic>
        <p:nvPicPr>
          <p:cNvPr id="4" name="Picture 3"/>
          <p:cNvPicPr>
            <a:picLocks noChangeAspect="1"/>
          </p:cNvPicPr>
          <p:nvPr/>
        </p:nvPicPr>
        <p:blipFill>
          <a:blip r:embed="rId2"/>
          <a:stretch>
            <a:fillRect/>
          </a:stretch>
        </p:blipFill>
        <p:spPr>
          <a:xfrm>
            <a:off x="1121227" y="1809749"/>
            <a:ext cx="9728563" cy="4334147"/>
          </a:xfrm>
          <a:prstGeom prst="rect">
            <a:avLst/>
          </a:prstGeom>
          <a:ln>
            <a:solidFill>
              <a:schemeClr val="tx2">
                <a:lumMod val="20000"/>
                <a:lumOff val="80000"/>
              </a:schemeClr>
            </a:solidFill>
          </a:ln>
          <a:effectLst>
            <a:outerShdw blurRad="50800" dist="50800" dir="5400000" algn="ctr" rotWithShape="0">
              <a:schemeClr val="tx2">
                <a:lumMod val="20000"/>
                <a:lumOff val="80000"/>
              </a:schemeClr>
            </a:outerShdw>
          </a:effectLst>
        </p:spPr>
      </p:pic>
      <p:sp>
        <p:nvSpPr>
          <p:cNvPr id="10" name="Title 1"/>
          <p:cNvSpPr txBox="1">
            <a:spLocks/>
          </p:cNvSpPr>
          <p:nvPr/>
        </p:nvSpPr>
        <p:spPr>
          <a:xfrm>
            <a:off x="1121227" y="592494"/>
            <a:ext cx="100584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algn="ctr"/>
            <a:r>
              <a:rPr lang="en-US" smtClean="0"/>
              <a:t>Summary</a:t>
            </a:r>
            <a:endParaRPr lang="en-US"/>
          </a:p>
        </p:txBody>
      </p:sp>
    </p:spTree>
    <p:extLst>
      <p:ext uri="{BB962C8B-B14F-4D97-AF65-F5344CB8AC3E}">
        <p14:creationId xmlns:p14="http://schemas.microsoft.com/office/powerpoint/2010/main" val="1244448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Choose the correct answer:</a:t>
            </a:r>
          </a:p>
        </p:txBody>
      </p:sp>
      <p:sp>
        <p:nvSpPr>
          <p:cNvPr id="3" name="Content Placeholder 2"/>
          <p:cNvSpPr>
            <a:spLocks noGrp="1"/>
          </p:cNvSpPr>
          <p:nvPr>
            <p:ph idx="1"/>
          </p:nvPr>
        </p:nvSpPr>
        <p:spPr/>
        <p:txBody>
          <a:bodyPr/>
          <a:lstStyle/>
          <a:p>
            <a:r>
              <a:rPr lang="en-US" b="1" dirty="0"/>
              <a:t>1- For exothermic reactions, what is the heat of reaction?</a:t>
            </a:r>
          </a:p>
          <a:p>
            <a:r>
              <a:rPr lang="en-US" dirty="0"/>
              <a:t>a) Positive</a:t>
            </a:r>
          </a:p>
          <a:p>
            <a:r>
              <a:rPr lang="en-US" dirty="0"/>
              <a:t>b) Negative</a:t>
            </a:r>
          </a:p>
          <a:p>
            <a:r>
              <a:rPr lang="en-US" dirty="0"/>
              <a:t>c) Zero</a:t>
            </a:r>
          </a:p>
          <a:p>
            <a:r>
              <a:rPr lang="en-US" dirty="0"/>
              <a:t>d) Cannot </a:t>
            </a:r>
            <a:r>
              <a:rPr lang="en-US" dirty="0" smtClean="0"/>
              <a:t>Say</a:t>
            </a:r>
          </a:p>
          <a:p>
            <a:endParaRPr lang="en-US" dirty="0"/>
          </a:p>
          <a:p>
            <a:endParaRPr lang="en-US" dirty="0"/>
          </a:p>
          <a:p>
            <a:r>
              <a:rPr lang="en-US" dirty="0"/>
              <a:t>Answer: b</a:t>
            </a:r>
          </a:p>
          <a:p>
            <a:r>
              <a:rPr lang="en-US" dirty="0"/>
              <a:t>Explanation: In exothermic reactions, heat leaves the system, so the heat of reaction is negative.</a:t>
            </a:r>
          </a:p>
        </p:txBody>
      </p:sp>
    </p:spTree>
    <p:extLst>
      <p:ext uri="{BB962C8B-B14F-4D97-AF65-F5344CB8AC3E}">
        <p14:creationId xmlns:p14="http://schemas.microsoft.com/office/powerpoint/2010/main" val="305884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wipe(down)">
                                      <p:cBhvr>
                                        <p:cTn id="7" dur="5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wipe(down)">
                                      <p:cBhvr>
                                        <p:cTn id="1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Choose the correct answer:</a:t>
            </a:r>
          </a:p>
        </p:txBody>
      </p:sp>
      <p:sp>
        <p:nvSpPr>
          <p:cNvPr id="3" name="Content Placeholder 2"/>
          <p:cNvSpPr>
            <a:spLocks noGrp="1"/>
          </p:cNvSpPr>
          <p:nvPr>
            <p:ph idx="1"/>
          </p:nvPr>
        </p:nvSpPr>
        <p:spPr/>
        <p:txBody>
          <a:bodyPr/>
          <a:lstStyle/>
          <a:p>
            <a:r>
              <a:rPr lang="en-US" b="1" dirty="0"/>
              <a:t>2- Enthalpy of reactants is 15 J/Kg and enthalpy of products is 40 J/Kg, what is the heat of reaction?</a:t>
            </a:r>
          </a:p>
          <a:p>
            <a:r>
              <a:rPr lang="en-US" dirty="0"/>
              <a:t>a) -10 J/Kg</a:t>
            </a:r>
          </a:p>
          <a:p>
            <a:r>
              <a:rPr lang="en-US" dirty="0"/>
              <a:t>b) 10 J/Kg</a:t>
            </a:r>
          </a:p>
          <a:p>
            <a:r>
              <a:rPr lang="en-US" dirty="0"/>
              <a:t>c) -25 J/Kg</a:t>
            </a:r>
          </a:p>
          <a:p>
            <a:r>
              <a:rPr lang="en-US" dirty="0"/>
              <a:t>d) 25 J/Kg</a:t>
            </a:r>
          </a:p>
          <a:p>
            <a:pPr marL="0" indent="0">
              <a:buNone/>
            </a:pPr>
            <a:endParaRPr lang="en-US" dirty="0"/>
          </a:p>
          <a:p>
            <a:r>
              <a:rPr lang="en-US" dirty="0"/>
              <a:t>Answer: d</a:t>
            </a:r>
          </a:p>
          <a:p>
            <a:r>
              <a:rPr lang="en-US" dirty="0"/>
              <a:t>Explanation: Heat of reaction = 40 – 15 = 25 J/Kg.</a:t>
            </a:r>
          </a:p>
        </p:txBody>
      </p:sp>
    </p:spTree>
    <p:extLst>
      <p:ext uri="{BB962C8B-B14F-4D97-AF65-F5344CB8AC3E}">
        <p14:creationId xmlns:p14="http://schemas.microsoft.com/office/powerpoint/2010/main" val="121387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ipe(down)">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wipe(down)">
                                      <p:cBhvr>
                                        <p:cTn id="1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Choose the correct answer:</a:t>
            </a:r>
          </a:p>
        </p:txBody>
      </p:sp>
      <p:sp>
        <p:nvSpPr>
          <p:cNvPr id="3" name="Content Placeholder 2"/>
          <p:cNvSpPr>
            <a:spLocks noGrp="1"/>
          </p:cNvSpPr>
          <p:nvPr>
            <p:ph idx="1"/>
          </p:nvPr>
        </p:nvSpPr>
        <p:spPr/>
        <p:txBody>
          <a:bodyPr/>
          <a:lstStyle/>
          <a:p>
            <a:r>
              <a:rPr lang="en-US" b="1" dirty="0"/>
              <a:t>3- </a:t>
            </a:r>
            <a:r>
              <a:rPr lang="ar-EG" b="1" dirty="0"/>
              <a:t> </a:t>
            </a:r>
            <a:r>
              <a:rPr lang="en-US" b="1" dirty="0"/>
              <a:t>Heat of formations of A, B, C, and D, are 5 J, 10 J, 15 J, and 20 J respectively, what is the heat of reaction A + 4B -&gt; 3C + D?</a:t>
            </a:r>
          </a:p>
          <a:p>
            <a:r>
              <a:rPr lang="en-US" dirty="0"/>
              <a:t>a) 10 J</a:t>
            </a:r>
          </a:p>
          <a:p>
            <a:r>
              <a:rPr lang="en-US" dirty="0"/>
              <a:t>b) 20 J</a:t>
            </a:r>
          </a:p>
          <a:p>
            <a:r>
              <a:rPr lang="en-US" dirty="0"/>
              <a:t>c) 35 J</a:t>
            </a:r>
          </a:p>
          <a:p>
            <a:r>
              <a:rPr lang="en-US" dirty="0"/>
              <a:t>d) 45 J</a:t>
            </a:r>
          </a:p>
          <a:p>
            <a:pPr marL="0" indent="0">
              <a:buNone/>
            </a:pPr>
            <a:endParaRPr lang="en-US" dirty="0"/>
          </a:p>
          <a:p>
            <a:r>
              <a:rPr lang="en-US" dirty="0"/>
              <a:t>Answer: b</a:t>
            </a:r>
          </a:p>
          <a:p>
            <a:r>
              <a:rPr lang="en-US" dirty="0"/>
              <a:t>Explanation: Heat of reaction = 20 + 3*15 – 4*10 – 5 = 20 J.</a:t>
            </a:r>
          </a:p>
          <a:p>
            <a:pPr marL="0" indent="0">
              <a:buNone/>
            </a:pPr>
            <a:endParaRPr lang="en-US" dirty="0"/>
          </a:p>
          <a:p>
            <a:endParaRPr lang="en-US" dirty="0"/>
          </a:p>
        </p:txBody>
      </p:sp>
    </p:spTree>
    <p:extLst>
      <p:ext uri="{BB962C8B-B14F-4D97-AF65-F5344CB8AC3E}">
        <p14:creationId xmlns:p14="http://schemas.microsoft.com/office/powerpoint/2010/main" val="350957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ipe(down)">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wipe(down)">
                                      <p:cBhvr>
                                        <p:cTn id="1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Choose the correct answer:</a:t>
            </a:r>
          </a:p>
        </p:txBody>
      </p:sp>
      <p:sp>
        <p:nvSpPr>
          <p:cNvPr id="3" name="Content Placeholder 2"/>
          <p:cNvSpPr>
            <a:spLocks noGrp="1"/>
          </p:cNvSpPr>
          <p:nvPr>
            <p:ph idx="1"/>
          </p:nvPr>
        </p:nvSpPr>
        <p:spPr/>
        <p:txBody>
          <a:bodyPr>
            <a:normAutofit/>
          </a:bodyPr>
          <a:lstStyle/>
          <a:p>
            <a:pPr algn="just"/>
            <a:r>
              <a:rPr lang="en-US" b="1" dirty="0"/>
              <a:t>4- In the reaction C + O</a:t>
            </a:r>
            <a:r>
              <a:rPr lang="en-US" b="1" baseline="-25000" dirty="0"/>
              <a:t>2</a:t>
            </a:r>
            <a:r>
              <a:rPr lang="en-US" b="1" dirty="0"/>
              <a:t> -&gt; CO</a:t>
            </a:r>
            <a:r>
              <a:rPr lang="en-US" b="1" baseline="-25000" dirty="0"/>
              <a:t>2</a:t>
            </a:r>
            <a:r>
              <a:rPr lang="en-US" b="1" dirty="0"/>
              <a:t>, if the heat liberated is 10 J, what is the heat of formation of CO2?</a:t>
            </a:r>
          </a:p>
          <a:p>
            <a:r>
              <a:rPr lang="en-US" dirty="0"/>
              <a:t>a) -10 J</a:t>
            </a:r>
          </a:p>
          <a:p>
            <a:r>
              <a:rPr lang="en-US" dirty="0"/>
              <a:t>b) 10 J</a:t>
            </a:r>
          </a:p>
          <a:p>
            <a:r>
              <a:rPr lang="en-US" dirty="0"/>
              <a:t>c) 0</a:t>
            </a:r>
          </a:p>
          <a:p>
            <a:endParaRPr lang="en-US" dirty="0"/>
          </a:p>
          <a:p>
            <a:r>
              <a:rPr lang="en-US" dirty="0"/>
              <a:t>Answer: a</a:t>
            </a:r>
          </a:p>
          <a:p>
            <a:r>
              <a:rPr lang="en-US" dirty="0"/>
              <a:t>Explanation: Heat of formation = -10 J.</a:t>
            </a:r>
          </a:p>
          <a:p>
            <a:endParaRPr lang="en-US" dirty="0"/>
          </a:p>
        </p:txBody>
      </p:sp>
    </p:spTree>
    <p:extLst>
      <p:ext uri="{BB962C8B-B14F-4D97-AF65-F5344CB8AC3E}">
        <p14:creationId xmlns:p14="http://schemas.microsoft.com/office/powerpoint/2010/main" val="129099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wipe(down)">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Choose the correct answer:</a:t>
            </a:r>
          </a:p>
        </p:txBody>
      </p:sp>
      <p:sp>
        <p:nvSpPr>
          <p:cNvPr id="3" name="Content Placeholder 2"/>
          <p:cNvSpPr>
            <a:spLocks noGrp="1"/>
          </p:cNvSpPr>
          <p:nvPr>
            <p:ph idx="1"/>
          </p:nvPr>
        </p:nvSpPr>
        <p:spPr/>
        <p:txBody>
          <a:bodyPr/>
          <a:lstStyle/>
          <a:p>
            <a:r>
              <a:rPr lang="en-US" b="1" dirty="0"/>
              <a:t>5-  What is the heat of reaction for CH</a:t>
            </a:r>
            <a:r>
              <a:rPr lang="en-US" b="1" baseline="-25000" dirty="0"/>
              <a:t>4</a:t>
            </a:r>
            <a:r>
              <a:rPr lang="en-US" b="1" dirty="0"/>
              <a:t> + 2O</a:t>
            </a:r>
            <a:r>
              <a:rPr lang="en-US" b="1" baseline="-25000" dirty="0"/>
              <a:t>2</a:t>
            </a:r>
            <a:r>
              <a:rPr lang="en-US" b="1" dirty="0"/>
              <a:t> -&gt; CO</a:t>
            </a:r>
            <a:r>
              <a:rPr lang="en-US" b="1" baseline="-25000" dirty="0"/>
              <a:t>2</a:t>
            </a:r>
            <a:r>
              <a:rPr lang="en-US" b="1" dirty="0"/>
              <a:t> + 2H</a:t>
            </a:r>
            <a:r>
              <a:rPr lang="en-US" b="1" baseline="-25000" dirty="0"/>
              <a:t>2</a:t>
            </a:r>
            <a:r>
              <a:rPr lang="en-US" b="1" dirty="0"/>
              <a:t>O, if heat of formation of CH</a:t>
            </a:r>
            <a:r>
              <a:rPr lang="en-US" b="1" baseline="-25000" dirty="0"/>
              <a:t>4</a:t>
            </a:r>
            <a:r>
              <a:rPr lang="en-US" b="1" dirty="0"/>
              <a:t>, O</a:t>
            </a:r>
            <a:r>
              <a:rPr lang="en-US" b="1" baseline="-25000" dirty="0"/>
              <a:t>2</a:t>
            </a:r>
            <a:r>
              <a:rPr lang="en-US" b="1" dirty="0"/>
              <a:t>, CO</a:t>
            </a:r>
            <a:r>
              <a:rPr lang="en-US" b="1" baseline="-25000" dirty="0"/>
              <a:t>2</a:t>
            </a:r>
            <a:r>
              <a:rPr lang="en-US" b="1" dirty="0"/>
              <a:t> and H</a:t>
            </a:r>
            <a:r>
              <a:rPr lang="en-US" b="1" baseline="-25000" dirty="0"/>
              <a:t>2</a:t>
            </a:r>
            <a:r>
              <a:rPr lang="en-US" b="1" dirty="0"/>
              <a:t>O are 10 J, 5 J, 6 J, and 12 J respectively?</a:t>
            </a:r>
          </a:p>
          <a:p>
            <a:r>
              <a:rPr lang="en-US" dirty="0"/>
              <a:t>a) -10 J</a:t>
            </a:r>
          </a:p>
          <a:p>
            <a:r>
              <a:rPr lang="en-US" dirty="0"/>
              <a:t>b) 10 J</a:t>
            </a:r>
          </a:p>
          <a:p>
            <a:r>
              <a:rPr lang="en-US" dirty="0"/>
              <a:t>c) -20 J</a:t>
            </a:r>
          </a:p>
          <a:p>
            <a:r>
              <a:rPr lang="en-US" dirty="0"/>
              <a:t>d) 20 J</a:t>
            </a:r>
          </a:p>
          <a:p>
            <a:endParaRPr lang="en-US" dirty="0"/>
          </a:p>
          <a:p>
            <a:r>
              <a:rPr lang="en-US" dirty="0"/>
              <a:t>Answer: b</a:t>
            </a:r>
          </a:p>
          <a:p>
            <a:r>
              <a:rPr lang="en-US" dirty="0"/>
              <a:t>Explanation: Heat of reaction = 2*12 + 6 – 2*5 – 10 = 10 J.</a:t>
            </a:r>
          </a:p>
          <a:p>
            <a:endParaRPr lang="en-US" dirty="0"/>
          </a:p>
        </p:txBody>
      </p:sp>
    </p:spTree>
    <p:extLst>
      <p:ext uri="{BB962C8B-B14F-4D97-AF65-F5344CB8AC3E}">
        <p14:creationId xmlns:p14="http://schemas.microsoft.com/office/powerpoint/2010/main" val="119856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ipe(down)">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wipe(down)">
                                      <p:cBhvr>
                                        <p:cTn id="1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380" y="181803"/>
            <a:ext cx="10058400" cy="1371600"/>
          </a:xfrm>
        </p:spPr>
        <p:txBody>
          <a:bodyPr/>
          <a:lstStyle/>
          <a:p>
            <a:r>
              <a:rPr lang="en-US" dirty="0"/>
              <a:t>Choose the correct answer:</a:t>
            </a:r>
            <a:endParaRPr lang="en-US" b="1" dirty="0"/>
          </a:p>
        </p:txBody>
      </p:sp>
      <p:sp>
        <p:nvSpPr>
          <p:cNvPr id="3" name="Content Placeholder 2"/>
          <p:cNvSpPr>
            <a:spLocks noGrp="1"/>
          </p:cNvSpPr>
          <p:nvPr>
            <p:ph idx="1"/>
          </p:nvPr>
        </p:nvSpPr>
        <p:spPr>
          <a:xfrm>
            <a:off x="695325" y="1390073"/>
            <a:ext cx="10648950" cy="3931920"/>
          </a:xfrm>
        </p:spPr>
        <p:txBody>
          <a:bodyPr>
            <a:noAutofit/>
          </a:bodyPr>
          <a:lstStyle/>
          <a:p>
            <a:r>
              <a:rPr lang="en-US" sz="1700" b="1" dirty="0"/>
              <a:t>6- H</a:t>
            </a:r>
            <a:r>
              <a:rPr lang="en-US" sz="1700" b="1" baseline="-25000" dirty="0"/>
              <a:t>2</a:t>
            </a:r>
            <a:r>
              <a:rPr lang="en-US" sz="1700" b="1" dirty="0"/>
              <a:t>(g) + Cl</a:t>
            </a:r>
            <a:r>
              <a:rPr lang="en-US" sz="1700" b="1" baseline="-25000" dirty="0"/>
              <a:t>2</a:t>
            </a:r>
            <a:r>
              <a:rPr lang="en-US" sz="1700" b="1" dirty="0"/>
              <a:t>(g) ==&gt; 2HCl(g</a:t>
            </a:r>
            <a:r>
              <a:rPr lang="en-US" sz="1700" b="1" dirty="0" smtClean="0"/>
              <a:t>)</a:t>
            </a:r>
            <a:r>
              <a:rPr lang="en-US" sz="1700" b="1" dirty="0"/>
              <a:t> </a:t>
            </a:r>
          </a:p>
          <a:p>
            <a:r>
              <a:rPr lang="en-US" sz="1700" b="1" dirty="0"/>
              <a:t>but think of it as: H–H + Cl–Cl ==&gt; H–Cl + H–Cl   (displayed formula style</a:t>
            </a:r>
            <a:r>
              <a:rPr lang="en-US" sz="1700" b="1" dirty="0" smtClean="0"/>
              <a:t>)</a:t>
            </a:r>
            <a:r>
              <a:rPr lang="en-US" sz="1700" b="1" dirty="0"/>
              <a:t> </a:t>
            </a:r>
          </a:p>
          <a:p>
            <a:r>
              <a:rPr lang="en-US" sz="1700" b="1" dirty="0"/>
              <a:t>(where – represents the chemical bonds to be broken or </a:t>
            </a:r>
            <a:r>
              <a:rPr lang="en-US" sz="1700" b="1" dirty="0" smtClean="0"/>
              <a:t>formed)---- the </a:t>
            </a:r>
            <a:r>
              <a:rPr lang="en-US" sz="1700" b="1" dirty="0"/>
              <a:t>bond energies in kJ/</a:t>
            </a:r>
            <a:r>
              <a:rPr lang="en-US" sz="1700" b="1" dirty="0" err="1"/>
              <a:t>mol</a:t>
            </a:r>
            <a:r>
              <a:rPr lang="en-US" sz="1700" b="1" dirty="0"/>
              <a:t> are: H–H = 436; Cl–Cl = 242; H–Cl = </a:t>
            </a:r>
            <a:r>
              <a:rPr lang="en-US" sz="1700" b="1" dirty="0" smtClean="0"/>
              <a:t>431. </a:t>
            </a:r>
            <a:r>
              <a:rPr lang="en-US" b="1" dirty="0"/>
              <a:t>Determine the enthalpy of </a:t>
            </a:r>
            <a:r>
              <a:rPr lang="en-US" b="1" dirty="0" smtClean="0"/>
              <a:t>reaction:</a:t>
            </a:r>
            <a:endParaRPr lang="en-US" sz="1700" b="1" dirty="0"/>
          </a:p>
          <a:p>
            <a:endParaRPr lang="en-US" sz="1700" b="1" dirty="0"/>
          </a:p>
          <a:p>
            <a:pPr marL="0" indent="0">
              <a:buNone/>
            </a:pPr>
            <a:r>
              <a:rPr lang="en-US" sz="1700" dirty="0"/>
              <a:t>a) </a:t>
            </a:r>
            <a:r>
              <a:rPr lang="en-US" sz="1700" dirty="0" smtClean="0"/>
              <a:t>-184 </a:t>
            </a:r>
            <a:r>
              <a:rPr lang="en-US" sz="1700" dirty="0"/>
              <a:t>kJ </a:t>
            </a:r>
          </a:p>
          <a:p>
            <a:pPr marL="0" indent="0">
              <a:buNone/>
            </a:pPr>
            <a:r>
              <a:rPr lang="en-US" sz="1700" dirty="0"/>
              <a:t>b) </a:t>
            </a:r>
            <a:r>
              <a:rPr lang="en-US" sz="1700" dirty="0" smtClean="0"/>
              <a:t>184 KJ</a:t>
            </a:r>
            <a:endParaRPr lang="en-US" sz="1700" dirty="0"/>
          </a:p>
          <a:p>
            <a:pPr marL="0" indent="0">
              <a:buNone/>
            </a:pPr>
            <a:r>
              <a:rPr lang="en-US" sz="1700" dirty="0"/>
              <a:t>c) </a:t>
            </a:r>
            <a:r>
              <a:rPr lang="en-US" sz="1700" dirty="0" smtClean="0"/>
              <a:t>678 KJ</a:t>
            </a:r>
            <a:endParaRPr lang="en-US" sz="1700" dirty="0"/>
          </a:p>
          <a:p>
            <a:pPr marL="0" indent="0">
              <a:buNone/>
            </a:pPr>
            <a:r>
              <a:rPr lang="en-US" sz="1700" dirty="0"/>
              <a:t>d) </a:t>
            </a:r>
            <a:r>
              <a:rPr lang="en-US" sz="1700" dirty="0" smtClean="0"/>
              <a:t>862KJ</a:t>
            </a:r>
            <a:endParaRPr lang="en-US" sz="1700" dirty="0"/>
          </a:p>
          <a:p>
            <a:pPr marL="0" indent="0">
              <a:buNone/>
            </a:pPr>
            <a:endParaRPr lang="en-US" sz="1700" dirty="0"/>
          </a:p>
          <a:p>
            <a:r>
              <a:rPr lang="en-US" sz="1700" dirty="0"/>
              <a:t>Answer: a</a:t>
            </a:r>
          </a:p>
          <a:p>
            <a:pPr algn="just"/>
            <a:r>
              <a:rPr lang="en-US" sz="1700" dirty="0"/>
              <a:t>Explanation: </a:t>
            </a:r>
            <a:r>
              <a:rPr lang="en-US" sz="1700" dirty="0" smtClean="0"/>
              <a:t>436+242-(2*431)=-184</a:t>
            </a:r>
          </a:p>
          <a:p>
            <a:pPr algn="just"/>
            <a:r>
              <a:rPr lang="en-US" sz="1700" dirty="0" smtClean="0"/>
              <a:t>So </a:t>
            </a:r>
            <a:r>
              <a:rPr lang="en-US" sz="1700" dirty="0"/>
              <a:t>the energy change is written as -184 kJ/</a:t>
            </a:r>
            <a:r>
              <a:rPr lang="en-US" sz="1700" dirty="0" err="1"/>
              <a:t>mol</a:t>
            </a:r>
            <a:endParaRPr lang="en-US" sz="1700" dirty="0"/>
          </a:p>
          <a:p>
            <a:pPr marL="0" indent="0" algn="just">
              <a:buNone/>
            </a:pPr>
            <a:endParaRPr lang="en-US" sz="1700" dirty="0"/>
          </a:p>
          <a:p>
            <a:pPr algn="just"/>
            <a:endParaRPr lang="en-US" sz="1700" dirty="0"/>
          </a:p>
        </p:txBody>
      </p:sp>
    </p:spTree>
    <p:extLst>
      <p:ext uri="{BB962C8B-B14F-4D97-AF65-F5344CB8AC3E}">
        <p14:creationId xmlns:p14="http://schemas.microsoft.com/office/powerpoint/2010/main" val="101957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wipe(down)">
                                      <p:cBhvr>
                                        <p:cTn id="7" dur="500"/>
                                        <p:tgtEl>
                                          <p:spTgt spid="3">
                                            <p:txEl>
                                              <p:pRg st="9" end="9"/>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0" end="10"/>
                                            </p:txEl>
                                          </p:spTgt>
                                        </p:tgtEl>
                                        <p:attrNameLst>
                                          <p:attrName>style.visibility</p:attrName>
                                        </p:attrNameLst>
                                      </p:cBhvr>
                                      <p:to>
                                        <p:strVal val="visible"/>
                                      </p:to>
                                    </p:set>
                                    <p:animEffect transition="in" filter="wipe(down)">
                                      <p:cBhvr>
                                        <p:cTn id="10" dur="500"/>
                                        <p:tgtEl>
                                          <p:spTgt spid="3">
                                            <p:txEl>
                                              <p:pRg st="10" end="10"/>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animEffect transition="in" filter="wipe(down)">
                                      <p:cBhvr>
                                        <p:cTn id="1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Summary</a:t>
            </a:r>
          </a:p>
        </p:txBody>
      </p:sp>
      <p:pic>
        <p:nvPicPr>
          <p:cNvPr id="6" name="Content Placeholder 5"/>
          <p:cNvPicPr>
            <a:picLocks noGrp="1" noChangeAspect="1"/>
          </p:cNvPicPr>
          <p:nvPr>
            <p:ph idx="1"/>
          </p:nvPr>
        </p:nvPicPr>
        <p:blipFill>
          <a:blip r:embed="rId2"/>
          <a:stretch>
            <a:fillRect/>
          </a:stretch>
        </p:blipFill>
        <p:spPr>
          <a:xfrm>
            <a:off x="1562100" y="2109444"/>
            <a:ext cx="9563100" cy="3176931"/>
          </a:xfrm>
          <a:prstGeom prst="rect">
            <a:avLst/>
          </a:prstGeom>
        </p:spPr>
      </p:pic>
    </p:spTree>
    <p:extLst>
      <p:ext uri="{BB962C8B-B14F-4D97-AF65-F5344CB8AC3E}">
        <p14:creationId xmlns:p14="http://schemas.microsoft.com/office/powerpoint/2010/main" val="2834796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3494"/>
            <a:ext cx="10058400" cy="1371600"/>
          </a:xfrm>
        </p:spPr>
        <p:txBody>
          <a:bodyPr/>
          <a:lstStyle/>
          <a:p>
            <a:r>
              <a:rPr lang="en-US" b="1" dirty="0"/>
              <a:t>Choose the correct answer:</a:t>
            </a:r>
          </a:p>
        </p:txBody>
      </p:sp>
      <p:sp>
        <p:nvSpPr>
          <p:cNvPr id="3" name="Content Placeholder 2"/>
          <p:cNvSpPr>
            <a:spLocks noGrp="1"/>
          </p:cNvSpPr>
          <p:nvPr>
            <p:ph idx="1"/>
          </p:nvPr>
        </p:nvSpPr>
        <p:spPr>
          <a:xfrm>
            <a:off x="990600" y="1522095"/>
            <a:ext cx="10058400" cy="3931920"/>
          </a:xfrm>
        </p:spPr>
        <p:txBody>
          <a:bodyPr>
            <a:normAutofit fontScale="25000" lnSpcReduction="20000"/>
          </a:bodyPr>
          <a:lstStyle/>
          <a:p>
            <a:pPr algn="just"/>
            <a:r>
              <a:rPr lang="en-US" sz="6000" b="1" dirty="0" smtClean="0"/>
              <a:t>7-</a:t>
            </a:r>
            <a:r>
              <a:rPr lang="en-US" sz="6000" b="1" dirty="0"/>
              <a:t>Determine the enthalpy of reaction for the following:</a:t>
            </a:r>
            <a:endParaRPr lang="en-US" sz="6000" b="1" dirty="0" smtClean="0"/>
          </a:p>
          <a:p>
            <a:pPr algn="just"/>
            <a:r>
              <a:rPr lang="en-US" sz="6000" b="1" dirty="0" smtClean="0"/>
              <a:t> </a:t>
            </a:r>
            <a:r>
              <a:rPr lang="en-US" sz="6000" b="1" dirty="0"/>
              <a:t>N</a:t>
            </a:r>
            <a:r>
              <a:rPr lang="en-US" sz="6000" b="1" baseline="-25000" dirty="0"/>
              <a:t>2</a:t>
            </a:r>
            <a:r>
              <a:rPr lang="en-US" sz="6000" b="1" dirty="0"/>
              <a:t>(g) + 3H</a:t>
            </a:r>
            <a:r>
              <a:rPr lang="en-US" sz="6000" b="1" baseline="-25000" dirty="0"/>
              <a:t>2</a:t>
            </a:r>
            <a:r>
              <a:rPr lang="en-US" sz="6000" b="1" dirty="0"/>
              <a:t>(g) ==&gt; </a:t>
            </a:r>
            <a:r>
              <a:rPr lang="en-US" sz="6400" b="1" dirty="0" smtClean="0"/>
              <a:t>2NH</a:t>
            </a:r>
            <a:r>
              <a:rPr lang="en-US" sz="6400" b="1" baseline="-25000" dirty="0" smtClean="0"/>
              <a:t>3</a:t>
            </a:r>
            <a:r>
              <a:rPr lang="en-US" sz="6400" b="1" dirty="0" smtClean="0"/>
              <a:t>(g)</a:t>
            </a:r>
            <a:r>
              <a:rPr lang="en-US" sz="6400" b="1" dirty="0"/>
              <a:t> </a:t>
            </a:r>
            <a:r>
              <a:rPr lang="en-US" sz="6400" b="1" dirty="0" smtClean="0"/>
              <a:t>        bond </a:t>
            </a:r>
            <a:r>
              <a:rPr lang="en-US" sz="6400" b="1" dirty="0"/>
              <a:t>energies in kJ/</a:t>
            </a:r>
            <a:r>
              <a:rPr lang="en-US" sz="6400" b="1" dirty="0" err="1"/>
              <a:t>mol</a:t>
            </a:r>
            <a:r>
              <a:rPr lang="en-US" sz="6400" b="1" dirty="0"/>
              <a:t>: N-N is 944, H–H is 436 and N–H is 388</a:t>
            </a:r>
          </a:p>
          <a:p>
            <a:endParaRPr lang="en-US" sz="6400" b="1" dirty="0"/>
          </a:p>
          <a:p>
            <a:r>
              <a:rPr lang="en-US" sz="6800" dirty="0"/>
              <a:t>a)  </a:t>
            </a:r>
            <a:r>
              <a:rPr lang="en-US" sz="6800" dirty="0" smtClean="0"/>
              <a:t>76 </a:t>
            </a:r>
            <a:r>
              <a:rPr lang="en-US" sz="6800" dirty="0"/>
              <a:t>kJ/</a:t>
            </a:r>
            <a:r>
              <a:rPr lang="en-US" sz="6800" dirty="0" err="1"/>
              <a:t>mol</a:t>
            </a:r>
            <a:r>
              <a:rPr lang="en-US" sz="6800" dirty="0"/>
              <a:t> </a:t>
            </a:r>
            <a:endParaRPr lang="en-US" sz="6800" dirty="0" smtClean="0"/>
          </a:p>
          <a:p>
            <a:r>
              <a:rPr lang="en-US" sz="6800" dirty="0" smtClean="0"/>
              <a:t>b</a:t>
            </a:r>
            <a:r>
              <a:rPr lang="en-US" sz="6800" dirty="0"/>
              <a:t>) -76 kJ/</a:t>
            </a:r>
            <a:r>
              <a:rPr lang="en-US" sz="6800" dirty="0" err="1"/>
              <a:t>mol</a:t>
            </a:r>
            <a:r>
              <a:rPr lang="en-US" sz="6800" dirty="0"/>
              <a:t> </a:t>
            </a:r>
            <a:endParaRPr lang="en-US" sz="6800" dirty="0" smtClean="0"/>
          </a:p>
          <a:p>
            <a:r>
              <a:rPr lang="en-US" sz="6800" dirty="0" smtClean="0"/>
              <a:t>c</a:t>
            </a:r>
            <a:r>
              <a:rPr lang="en-US" sz="6800" dirty="0"/>
              <a:t>) </a:t>
            </a:r>
            <a:r>
              <a:rPr lang="en-US" sz="6800" dirty="0" smtClean="0"/>
              <a:t>67 </a:t>
            </a:r>
            <a:r>
              <a:rPr lang="en-US" sz="6800" dirty="0"/>
              <a:t>kJ/</a:t>
            </a:r>
            <a:r>
              <a:rPr lang="en-US" sz="6800" dirty="0" err="1"/>
              <a:t>mol</a:t>
            </a:r>
            <a:r>
              <a:rPr lang="en-US" sz="6800" dirty="0"/>
              <a:t> </a:t>
            </a:r>
          </a:p>
          <a:p>
            <a:r>
              <a:rPr lang="en-US" sz="6800" dirty="0"/>
              <a:t>d) </a:t>
            </a:r>
            <a:r>
              <a:rPr lang="en-US" sz="6800" dirty="0" smtClean="0"/>
              <a:t>- 67 </a:t>
            </a:r>
            <a:r>
              <a:rPr lang="en-US" sz="6800" dirty="0"/>
              <a:t>kJ/</a:t>
            </a:r>
            <a:r>
              <a:rPr lang="en-US" sz="6800" dirty="0" err="1"/>
              <a:t>mol</a:t>
            </a:r>
            <a:r>
              <a:rPr lang="en-US" sz="6800" dirty="0"/>
              <a:t> </a:t>
            </a:r>
          </a:p>
          <a:p>
            <a:endParaRPr lang="en-US" sz="6400" dirty="0"/>
          </a:p>
          <a:p>
            <a:r>
              <a:rPr lang="en-US" sz="6400" dirty="0"/>
              <a:t>Answer: b</a:t>
            </a:r>
          </a:p>
          <a:p>
            <a:pPr algn="just"/>
            <a:r>
              <a:rPr lang="en-US" sz="6400" dirty="0" smtClean="0"/>
              <a:t>944+(3*436)-(2*3*388)=-76</a:t>
            </a:r>
          </a:p>
          <a:p>
            <a:pPr algn="just"/>
            <a:r>
              <a:rPr lang="en-US" sz="6400" dirty="0" smtClean="0"/>
              <a:t>Therefore </a:t>
            </a:r>
            <a:r>
              <a:rPr lang="en-US" sz="6400" dirty="0"/>
              <a:t>energy change = -76 kJ/</a:t>
            </a:r>
            <a:r>
              <a:rPr lang="en-US" sz="6400" dirty="0" err="1"/>
              <a:t>mol</a:t>
            </a:r>
            <a:r>
              <a:rPr lang="en-US" sz="6400" dirty="0"/>
              <a:t> equation</a:t>
            </a:r>
          </a:p>
          <a:p>
            <a:endParaRPr lang="en-US" sz="6400" dirty="0"/>
          </a:p>
          <a:p>
            <a:endParaRPr lang="en-US" sz="6400" dirty="0"/>
          </a:p>
          <a:p>
            <a:endParaRPr lang="en-US" sz="6400" dirty="0"/>
          </a:p>
        </p:txBody>
      </p:sp>
    </p:spTree>
    <p:extLst>
      <p:ext uri="{BB962C8B-B14F-4D97-AF65-F5344CB8AC3E}">
        <p14:creationId xmlns:p14="http://schemas.microsoft.com/office/powerpoint/2010/main" val="141257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wipe(down)">
                                      <p:cBhvr>
                                        <p:cTn id="7" dur="500"/>
                                        <p:tgtEl>
                                          <p:spTgt spid="3">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wipe(down)">
                                      <p:cBhvr>
                                        <p:cTn id="12" dur="500"/>
                                        <p:tgtEl>
                                          <p:spTgt spid="3">
                                            <p:txEl>
                                              <p:pRg st="9" end="9"/>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animEffect transition="in" filter="wipe(down)">
                                      <p:cBhvr>
                                        <p:cTn id="1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Choose the correct answer:</a:t>
            </a:r>
          </a:p>
        </p:txBody>
      </p:sp>
      <p:sp>
        <p:nvSpPr>
          <p:cNvPr id="3" name="Content Placeholder 2"/>
          <p:cNvSpPr>
            <a:spLocks noGrp="1"/>
          </p:cNvSpPr>
          <p:nvPr>
            <p:ph idx="1"/>
          </p:nvPr>
        </p:nvSpPr>
        <p:spPr/>
        <p:txBody>
          <a:bodyPr/>
          <a:lstStyle/>
          <a:p>
            <a:r>
              <a:rPr lang="en-US" b="1" dirty="0"/>
              <a:t>8- wC</a:t>
            </a:r>
            <a:r>
              <a:rPr lang="en-US" b="1" baseline="-25000" dirty="0"/>
              <a:t>3</a:t>
            </a:r>
            <a:r>
              <a:rPr lang="en-US" b="1" dirty="0"/>
              <a:t>H</a:t>
            </a:r>
            <a:r>
              <a:rPr lang="en-US" b="1" baseline="-25000" dirty="0"/>
              <a:t>6</a:t>
            </a:r>
            <a:r>
              <a:rPr lang="en-US" b="1" dirty="0"/>
              <a:t>O</a:t>
            </a:r>
            <a:r>
              <a:rPr lang="en-US" b="1" baseline="-25000" dirty="0"/>
              <a:t>3</a:t>
            </a:r>
            <a:r>
              <a:rPr lang="en-US" b="1" dirty="0"/>
              <a:t> + xO</a:t>
            </a:r>
            <a:r>
              <a:rPr lang="en-US" b="1" baseline="-25000" dirty="0"/>
              <a:t>2</a:t>
            </a:r>
            <a:r>
              <a:rPr lang="en-US" b="1" dirty="0"/>
              <a:t> –&gt; yCO</a:t>
            </a:r>
            <a:r>
              <a:rPr lang="en-US" b="1" baseline="-25000" dirty="0"/>
              <a:t>2</a:t>
            </a:r>
            <a:r>
              <a:rPr lang="en-US" b="1" dirty="0"/>
              <a:t> + zH</a:t>
            </a:r>
            <a:r>
              <a:rPr lang="en-US" b="1" baseline="-25000" dirty="0"/>
              <a:t>2</a:t>
            </a:r>
            <a:r>
              <a:rPr lang="en-US" b="1" dirty="0"/>
              <a:t>O, what is the value of w + x + y + z?</a:t>
            </a:r>
          </a:p>
          <a:p>
            <a:endParaRPr lang="en-US" b="1" dirty="0"/>
          </a:p>
          <a:p>
            <a:r>
              <a:rPr lang="en-US" dirty="0"/>
              <a:t>a) 3</a:t>
            </a:r>
          </a:p>
          <a:p>
            <a:r>
              <a:rPr lang="en-US" dirty="0"/>
              <a:t>b) 6</a:t>
            </a:r>
          </a:p>
          <a:p>
            <a:r>
              <a:rPr lang="en-US" dirty="0"/>
              <a:t>c) 10</a:t>
            </a:r>
          </a:p>
          <a:p>
            <a:r>
              <a:rPr lang="en-US" dirty="0"/>
              <a:t>d) 14</a:t>
            </a:r>
          </a:p>
          <a:p>
            <a:endParaRPr lang="en-US" dirty="0"/>
          </a:p>
          <a:p>
            <a:r>
              <a:rPr lang="en-US" dirty="0"/>
              <a:t>Answer: : </a:t>
            </a:r>
            <a:r>
              <a:rPr lang="en-US" dirty="0" smtClean="0"/>
              <a:t>c</a:t>
            </a:r>
            <a:endParaRPr lang="en-US" dirty="0"/>
          </a:p>
          <a:p>
            <a:r>
              <a:rPr lang="en-US" dirty="0"/>
              <a:t>Explanation: The balanced chemical reaction is: C3H6O3 + 3O2 –&gt; 3CO2 + 3H2O, =&gt; w + x + y + z = </a:t>
            </a:r>
            <a:r>
              <a:rPr lang="en-US" dirty="0" smtClean="0"/>
              <a:t>10.</a:t>
            </a:r>
            <a:endParaRPr lang="en-US" dirty="0"/>
          </a:p>
          <a:p>
            <a:endParaRPr lang="en-US" dirty="0"/>
          </a:p>
        </p:txBody>
      </p:sp>
    </p:spTree>
    <p:extLst>
      <p:ext uri="{BB962C8B-B14F-4D97-AF65-F5344CB8AC3E}">
        <p14:creationId xmlns:p14="http://schemas.microsoft.com/office/powerpoint/2010/main" val="128090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wipe(down)">
                                      <p:cBhvr>
                                        <p:cTn id="7" dur="5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wipe(down)">
                                      <p:cBhvr>
                                        <p:cTn id="1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Choose the correct answer:</a:t>
            </a:r>
          </a:p>
        </p:txBody>
      </p:sp>
      <p:sp>
        <p:nvSpPr>
          <p:cNvPr id="3" name="Content Placeholder 2"/>
          <p:cNvSpPr>
            <a:spLocks noGrp="1"/>
          </p:cNvSpPr>
          <p:nvPr>
            <p:ph idx="1"/>
          </p:nvPr>
        </p:nvSpPr>
        <p:spPr/>
        <p:txBody>
          <a:bodyPr/>
          <a:lstStyle/>
          <a:p>
            <a:pPr algn="just"/>
            <a:r>
              <a:rPr lang="en-US" b="1" dirty="0"/>
              <a:t>9- Solution-1 at the rate F combines with solution-2 at the rate D, their combination gives the product at the rate P, what is the equation of material balance?</a:t>
            </a:r>
          </a:p>
          <a:p>
            <a:r>
              <a:rPr lang="en-US" dirty="0"/>
              <a:t>a) F + D = P</a:t>
            </a:r>
          </a:p>
          <a:p>
            <a:r>
              <a:rPr lang="en-US" dirty="0"/>
              <a:t>b) F – P = D</a:t>
            </a:r>
          </a:p>
          <a:p>
            <a:r>
              <a:rPr lang="en-US" dirty="0"/>
              <a:t>c) D – F = P</a:t>
            </a:r>
          </a:p>
          <a:p>
            <a:r>
              <a:rPr lang="en-US" dirty="0"/>
              <a:t>d) None of the mentioned</a:t>
            </a:r>
          </a:p>
          <a:p>
            <a:endParaRPr lang="en-US" dirty="0"/>
          </a:p>
          <a:p>
            <a:r>
              <a:rPr lang="en-US" dirty="0"/>
              <a:t>Answer: a</a:t>
            </a:r>
          </a:p>
          <a:p>
            <a:r>
              <a:rPr lang="en-US" dirty="0"/>
              <a:t>Explanation: The general equation of material balance is F + D = P.</a:t>
            </a:r>
          </a:p>
          <a:p>
            <a:endParaRPr lang="en-US" dirty="0"/>
          </a:p>
          <a:p>
            <a:endParaRPr lang="en-US" dirty="0"/>
          </a:p>
        </p:txBody>
      </p:sp>
    </p:spTree>
    <p:extLst>
      <p:ext uri="{BB962C8B-B14F-4D97-AF65-F5344CB8AC3E}">
        <p14:creationId xmlns:p14="http://schemas.microsoft.com/office/powerpoint/2010/main" val="424064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ipe(down)">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wipe(down)">
                                      <p:cBhvr>
                                        <p:cTn id="1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Choose the correct answer:</a:t>
            </a:r>
          </a:p>
        </p:txBody>
      </p:sp>
      <p:sp>
        <p:nvSpPr>
          <p:cNvPr id="3" name="Content Placeholder 2"/>
          <p:cNvSpPr>
            <a:spLocks noGrp="1"/>
          </p:cNvSpPr>
          <p:nvPr>
            <p:ph idx="1"/>
          </p:nvPr>
        </p:nvSpPr>
        <p:spPr>
          <a:xfrm>
            <a:off x="1066800" y="1846052"/>
            <a:ext cx="10058400" cy="4697623"/>
          </a:xfrm>
        </p:spPr>
        <p:txBody>
          <a:bodyPr/>
          <a:lstStyle/>
          <a:p>
            <a:r>
              <a:rPr lang="en-US" b="1" dirty="0"/>
              <a:t>10- Solution-1 containing 30% sulfuric acid flowing at the rate 10 Kg/min combines with Solution-2 containing 20% sulfuric acid flowing at the rate 5 Kg/min, </a:t>
            </a:r>
            <a:r>
              <a:rPr lang="en-US" b="1" dirty="0" smtClean="0"/>
              <a:t>what </a:t>
            </a:r>
            <a:r>
              <a:rPr lang="en-US" b="1" dirty="0"/>
              <a:t>is the percentage of sulfuric acid in the product?</a:t>
            </a:r>
          </a:p>
          <a:p>
            <a:r>
              <a:rPr lang="en-US" dirty="0"/>
              <a:t>a) </a:t>
            </a:r>
            <a:r>
              <a:rPr lang="en-US" dirty="0" smtClean="0"/>
              <a:t>26.67%</a:t>
            </a:r>
            <a:endParaRPr lang="en-US" dirty="0"/>
          </a:p>
          <a:p>
            <a:r>
              <a:rPr lang="en-US" dirty="0"/>
              <a:t>b) </a:t>
            </a:r>
            <a:r>
              <a:rPr lang="en-US" dirty="0" smtClean="0"/>
              <a:t>30%</a:t>
            </a:r>
            <a:endParaRPr lang="en-US" dirty="0"/>
          </a:p>
          <a:p>
            <a:r>
              <a:rPr lang="en-US" dirty="0"/>
              <a:t>c) </a:t>
            </a:r>
            <a:r>
              <a:rPr lang="en-US" dirty="0" smtClean="0"/>
              <a:t>15%</a:t>
            </a:r>
            <a:endParaRPr lang="en-US" dirty="0"/>
          </a:p>
          <a:p>
            <a:r>
              <a:rPr lang="en-US" dirty="0"/>
              <a:t>d) 40%</a:t>
            </a:r>
          </a:p>
          <a:p>
            <a:r>
              <a:rPr lang="en-US" dirty="0" smtClean="0"/>
              <a:t>Answer</a:t>
            </a:r>
            <a:r>
              <a:rPr lang="en-US" dirty="0"/>
              <a:t>: b</a:t>
            </a:r>
          </a:p>
          <a:p>
            <a:r>
              <a:rPr lang="en-US" dirty="0"/>
              <a:t>Explanation: Equation of material balance, 0.3(10) + 0.2(5) = </a:t>
            </a:r>
            <a:r>
              <a:rPr lang="en-US" dirty="0" smtClean="0"/>
              <a:t>x(</a:t>
            </a:r>
            <a:r>
              <a:rPr lang="ar-EG" dirty="0" smtClean="0"/>
              <a:t>15</a:t>
            </a:r>
            <a:r>
              <a:rPr lang="en-US" dirty="0" smtClean="0"/>
              <a:t>), </a:t>
            </a:r>
            <a:r>
              <a:rPr lang="en-US" dirty="0"/>
              <a:t>=&gt; x = </a:t>
            </a:r>
            <a:r>
              <a:rPr lang="en-US" dirty="0" smtClean="0"/>
              <a:t>0.2667, </a:t>
            </a:r>
            <a:r>
              <a:rPr lang="en-US" dirty="0"/>
              <a:t>=&gt; Percentage of sulfuric acid in the product = </a:t>
            </a:r>
            <a:r>
              <a:rPr lang="en-US" dirty="0" smtClean="0"/>
              <a:t>26.67%.</a:t>
            </a:r>
            <a:endParaRPr lang="en-US" dirty="0"/>
          </a:p>
          <a:p>
            <a:endParaRPr lang="en-US" dirty="0"/>
          </a:p>
        </p:txBody>
      </p:sp>
    </p:spTree>
    <p:extLst>
      <p:ext uri="{BB962C8B-B14F-4D97-AF65-F5344CB8AC3E}">
        <p14:creationId xmlns:p14="http://schemas.microsoft.com/office/powerpoint/2010/main" val="12176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Choose the correct answer:</a:t>
            </a:r>
          </a:p>
        </p:txBody>
      </p:sp>
      <p:sp>
        <p:nvSpPr>
          <p:cNvPr id="3" name="Content Placeholder 2"/>
          <p:cNvSpPr>
            <a:spLocks noGrp="1"/>
          </p:cNvSpPr>
          <p:nvPr>
            <p:ph idx="1"/>
          </p:nvPr>
        </p:nvSpPr>
        <p:spPr/>
        <p:txBody>
          <a:bodyPr/>
          <a:lstStyle/>
          <a:p>
            <a:pPr algn="just"/>
            <a:r>
              <a:rPr lang="en-US" b="1" dirty="0"/>
              <a:t>11- Solution-1 containing 10% nitric acid flowing at the rate 10 Kg/min combines with Solution-2 containing 40% nitric acid flowing at the rate 5 Kg/min, if their product contains 30% nitric acid, what is the flow rate of product?</a:t>
            </a:r>
          </a:p>
          <a:p>
            <a:r>
              <a:rPr lang="en-US" dirty="0"/>
              <a:t>a) </a:t>
            </a:r>
            <a:r>
              <a:rPr lang="en-US" dirty="0" smtClean="0"/>
              <a:t>15 </a:t>
            </a:r>
            <a:r>
              <a:rPr lang="en-US" dirty="0"/>
              <a:t>Kg/min</a:t>
            </a:r>
          </a:p>
          <a:p>
            <a:r>
              <a:rPr lang="en-US" dirty="0"/>
              <a:t>b) 20 Kg/min</a:t>
            </a:r>
          </a:p>
          <a:p>
            <a:r>
              <a:rPr lang="en-US" dirty="0"/>
              <a:t>c) 30 Kg/min</a:t>
            </a:r>
          </a:p>
          <a:p>
            <a:r>
              <a:rPr lang="en-US" dirty="0"/>
              <a:t>d) 40 </a:t>
            </a:r>
            <a:r>
              <a:rPr lang="en-US" dirty="0" smtClean="0"/>
              <a:t>Kg/min</a:t>
            </a:r>
          </a:p>
          <a:p>
            <a:r>
              <a:rPr lang="en-US" dirty="0" smtClean="0"/>
              <a:t>Answer :a</a:t>
            </a:r>
          </a:p>
          <a:p>
            <a:r>
              <a:rPr lang="en-US" dirty="0" smtClean="0"/>
              <a:t>10+5=15 Kg/min</a:t>
            </a:r>
            <a:endParaRPr lang="en-US" dirty="0"/>
          </a:p>
          <a:p>
            <a:endParaRPr lang="en-US" dirty="0"/>
          </a:p>
          <a:p>
            <a:endParaRPr lang="en-US" dirty="0"/>
          </a:p>
        </p:txBody>
      </p:sp>
    </p:spTree>
    <p:extLst>
      <p:ext uri="{BB962C8B-B14F-4D97-AF65-F5344CB8AC3E}">
        <p14:creationId xmlns:p14="http://schemas.microsoft.com/office/powerpoint/2010/main" val="41447116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3148"/>
            <a:ext cx="10058400" cy="1371600"/>
          </a:xfrm>
        </p:spPr>
        <p:txBody>
          <a:bodyPr/>
          <a:lstStyle/>
          <a:p>
            <a:r>
              <a:rPr lang="en-US" b="1" dirty="0"/>
              <a:t>Choose the correct answer:</a:t>
            </a:r>
          </a:p>
        </p:txBody>
      </p:sp>
      <p:sp>
        <p:nvSpPr>
          <p:cNvPr id="3" name="Content Placeholder 2"/>
          <p:cNvSpPr>
            <a:spLocks noGrp="1"/>
          </p:cNvSpPr>
          <p:nvPr>
            <p:ph idx="1"/>
          </p:nvPr>
        </p:nvSpPr>
        <p:spPr>
          <a:xfrm>
            <a:off x="1066800" y="1884748"/>
            <a:ext cx="10058400" cy="3931920"/>
          </a:xfrm>
        </p:spPr>
        <p:txBody>
          <a:bodyPr>
            <a:normAutofit/>
          </a:bodyPr>
          <a:lstStyle/>
          <a:p>
            <a:pPr algn="just"/>
            <a:r>
              <a:rPr lang="en-US" b="1" dirty="0"/>
              <a:t>12-How much energy would it take to boil 36.0 g of water at 100 </a:t>
            </a:r>
            <a:r>
              <a:rPr lang="en-US" b="1" dirty="0" err="1"/>
              <a:t>oC</a:t>
            </a:r>
            <a:r>
              <a:rPr lang="en-US" b="1" dirty="0"/>
              <a:t>? </a:t>
            </a:r>
            <a:r>
              <a:rPr lang="en-US" b="1" dirty="0" err="1"/>
              <a:t>Hvap</a:t>
            </a:r>
            <a:r>
              <a:rPr lang="en-US" b="1" dirty="0"/>
              <a:t> = 40.7 KJ/</a:t>
            </a:r>
            <a:r>
              <a:rPr lang="en-US" b="1" dirty="0" err="1"/>
              <a:t>mol</a:t>
            </a:r>
            <a:r>
              <a:rPr lang="en-US" b="1" dirty="0"/>
              <a:t> </a:t>
            </a:r>
            <a:endParaRPr lang="en-US" b="1" dirty="0" smtClean="0"/>
          </a:p>
          <a:p>
            <a:pPr marL="342900" indent="-342900" algn="just">
              <a:buFont typeface="+mj-lt"/>
              <a:buAutoNum type="alphaLcParenR"/>
            </a:pPr>
            <a:r>
              <a:rPr lang="en-US" b="1" dirty="0" smtClean="0"/>
              <a:t>81.4 </a:t>
            </a:r>
            <a:r>
              <a:rPr lang="en-US" b="1" dirty="0"/>
              <a:t>KJ </a:t>
            </a:r>
            <a:endParaRPr lang="en-US" b="1" dirty="0" smtClean="0"/>
          </a:p>
          <a:p>
            <a:pPr marL="342900" indent="-342900" algn="just">
              <a:buFont typeface="+mj-lt"/>
              <a:buAutoNum type="alphaLcParenR"/>
            </a:pPr>
            <a:r>
              <a:rPr lang="en-US" b="1" dirty="0" smtClean="0"/>
              <a:t>1470 </a:t>
            </a:r>
            <a:r>
              <a:rPr lang="en-US" b="1" dirty="0"/>
              <a:t>KJ </a:t>
            </a:r>
            <a:endParaRPr lang="en-US" b="1" dirty="0" smtClean="0"/>
          </a:p>
          <a:p>
            <a:pPr marL="342900" indent="-342900" algn="just">
              <a:buFont typeface="+mj-lt"/>
              <a:buAutoNum type="alphaLcParenR"/>
            </a:pPr>
            <a:r>
              <a:rPr lang="en-US" b="1" dirty="0" smtClean="0"/>
              <a:t>1.13 </a:t>
            </a:r>
            <a:r>
              <a:rPr lang="en-US" b="1" dirty="0"/>
              <a:t>KJ </a:t>
            </a:r>
            <a:endParaRPr lang="en-US" b="1" dirty="0" smtClean="0"/>
          </a:p>
          <a:p>
            <a:pPr marL="342900" indent="-342900" algn="just">
              <a:buFont typeface="+mj-lt"/>
              <a:buAutoNum type="alphaLcParenR"/>
            </a:pPr>
            <a:r>
              <a:rPr lang="en-US" b="1" dirty="0" smtClean="0"/>
              <a:t>0.0123 </a:t>
            </a:r>
            <a:r>
              <a:rPr lang="en-US" b="1" dirty="0"/>
              <a:t>KJ </a:t>
            </a:r>
            <a:endParaRPr lang="en-US" b="1" dirty="0" smtClean="0"/>
          </a:p>
          <a:p>
            <a:pPr marL="342900" indent="-342900" algn="just">
              <a:buFont typeface="+mj-lt"/>
              <a:buAutoNum type="alphaLcParenR"/>
            </a:pPr>
            <a:r>
              <a:rPr lang="en-US" b="1" dirty="0" smtClean="0"/>
              <a:t>None of </a:t>
            </a:r>
            <a:r>
              <a:rPr lang="en-US" b="1" dirty="0"/>
              <a:t>these are correct</a:t>
            </a:r>
            <a:r>
              <a:rPr lang="en-US" b="1" dirty="0" smtClean="0"/>
              <a:t>.</a:t>
            </a:r>
          </a:p>
          <a:p>
            <a:pPr marL="0" indent="0" algn="just">
              <a:buNone/>
            </a:pPr>
            <a:endParaRPr lang="en-US" b="1" dirty="0"/>
          </a:p>
          <a:p>
            <a:pPr marL="0" indent="0" algn="just">
              <a:buNone/>
            </a:pPr>
            <a:r>
              <a:rPr lang="en-US" b="1" dirty="0" smtClean="0"/>
              <a:t>Answer : a</a:t>
            </a:r>
          </a:p>
          <a:p>
            <a:pPr marL="0" indent="0" algn="just">
              <a:buNone/>
            </a:pPr>
            <a:r>
              <a:rPr lang="en-US" b="1" dirty="0" smtClean="0"/>
              <a:t>Q=36/18*40.7=81.4</a:t>
            </a:r>
            <a:endParaRPr lang="en-US" dirty="0"/>
          </a:p>
        </p:txBody>
      </p:sp>
    </p:spTree>
    <p:extLst>
      <p:ext uri="{BB962C8B-B14F-4D97-AF65-F5344CB8AC3E}">
        <p14:creationId xmlns:p14="http://schemas.microsoft.com/office/powerpoint/2010/main" val="35178383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Choose the correct answer:</a:t>
            </a:r>
          </a:p>
        </p:txBody>
      </p:sp>
      <p:sp>
        <p:nvSpPr>
          <p:cNvPr id="3" name="Content Placeholder 2"/>
          <p:cNvSpPr>
            <a:spLocks noGrp="1"/>
          </p:cNvSpPr>
          <p:nvPr>
            <p:ph idx="1"/>
          </p:nvPr>
        </p:nvSpPr>
        <p:spPr>
          <a:xfrm>
            <a:off x="1066800" y="2103120"/>
            <a:ext cx="10401300" cy="3931920"/>
          </a:xfrm>
        </p:spPr>
        <p:txBody>
          <a:bodyPr/>
          <a:lstStyle/>
          <a:p>
            <a:r>
              <a:rPr lang="en-US" b="1" dirty="0"/>
              <a:t>13- CH</a:t>
            </a:r>
            <a:r>
              <a:rPr lang="en-US" b="1" baseline="-25000" dirty="0"/>
              <a:t>4</a:t>
            </a:r>
            <a:r>
              <a:rPr lang="en-US" b="1" dirty="0"/>
              <a:t> at the rate 10 mole/min is reacted with O</a:t>
            </a:r>
            <a:r>
              <a:rPr lang="en-US" b="1" baseline="-25000" dirty="0"/>
              <a:t>2</a:t>
            </a:r>
            <a:r>
              <a:rPr lang="en-US" b="1" dirty="0"/>
              <a:t> at the rate 10 mole/min, what is the rate of formation of CO</a:t>
            </a:r>
            <a:r>
              <a:rPr lang="en-US" b="1" baseline="-25000" dirty="0"/>
              <a:t>2</a:t>
            </a:r>
            <a:r>
              <a:rPr lang="en-US" b="1" dirty="0"/>
              <a:t> in the product?</a:t>
            </a:r>
          </a:p>
          <a:p>
            <a:r>
              <a:rPr lang="en-US" dirty="0"/>
              <a:t>a) 5 mole/min</a:t>
            </a:r>
          </a:p>
          <a:p>
            <a:r>
              <a:rPr lang="en-US" dirty="0"/>
              <a:t>b) 10 mole/min</a:t>
            </a:r>
          </a:p>
          <a:p>
            <a:r>
              <a:rPr lang="en-US" dirty="0"/>
              <a:t>c) 20 mole/min</a:t>
            </a:r>
          </a:p>
          <a:p>
            <a:r>
              <a:rPr lang="en-US" dirty="0"/>
              <a:t>d) 40 mole/min</a:t>
            </a:r>
          </a:p>
          <a:p>
            <a:endParaRPr lang="en-US" dirty="0"/>
          </a:p>
          <a:p>
            <a:r>
              <a:rPr lang="en-US" dirty="0"/>
              <a:t>ANSWER: a</a:t>
            </a:r>
          </a:p>
          <a:p>
            <a:r>
              <a:rPr lang="en-US" dirty="0"/>
              <a:t>Explanation: The balanced chemical reaction is: CH</a:t>
            </a:r>
            <a:r>
              <a:rPr lang="en-US" baseline="-25000" dirty="0"/>
              <a:t>4</a:t>
            </a:r>
            <a:r>
              <a:rPr lang="en-US" dirty="0"/>
              <a:t> + 2O</a:t>
            </a:r>
            <a:r>
              <a:rPr lang="en-US" baseline="-25000" dirty="0"/>
              <a:t>2</a:t>
            </a:r>
            <a:r>
              <a:rPr lang="en-US" dirty="0"/>
              <a:t> -&gt; CO</a:t>
            </a:r>
            <a:r>
              <a:rPr lang="en-US" baseline="-25000" dirty="0"/>
              <a:t>2</a:t>
            </a:r>
            <a:r>
              <a:rPr lang="en-US" dirty="0"/>
              <a:t> + 2H</a:t>
            </a:r>
            <a:r>
              <a:rPr lang="en-US" baseline="-25000" dirty="0"/>
              <a:t>2</a:t>
            </a:r>
            <a:r>
              <a:rPr lang="en-US" dirty="0"/>
              <a:t>O, this means O2 is the limiting reagent, =&gt; rate of formation of CO</a:t>
            </a:r>
            <a:r>
              <a:rPr lang="en-US" baseline="-25000" dirty="0"/>
              <a:t>2</a:t>
            </a:r>
            <a:r>
              <a:rPr lang="en-US" dirty="0"/>
              <a:t> = 10/2 = 5 mole/min.</a:t>
            </a:r>
          </a:p>
        </p:txBody>
      </p:sp>
    </p:spTree>
    <p:extLst>
      <p:ext uri="{BB962C8B-B14F-4D97-AF65-F5344CB8AC3E}">
        <p14:creationId xmlns:p14="http://schemas.microsoft.com/office/powerpoint/2010/main" val="321455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ipe(down)">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wipe(down)">
                                      <p:cBhvr>
                                        <p:cTn id="1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Choose the correct answer:</a:t>
            </a:r>
          </a:p>
        </p:txBody>
      </p:sp>
      <p:sp>
        <p:nvSpPr>
          <p:cNvPr id="3" name="Content Placeholder 2"/>
          <p:cNvSpPr>
            <a:spLocks noGrp="1"/>
          </p:cNvSpPr>
          <p:nvPr>
            <p:ph idx="1"/>
          </p:nvPr>
        </p:nvSpPr>
        <p:spPr/>
        <p:txBody>
          <a:bodyPr/>
          <a:lstStyle/>
          <a:p>
            <a:r>
              <a:rPr lang="en-US" b="1" dirty="0"/>
              <a:t>14-  </a:t>
            </a:r>
            <a:r>
              <a:rPr lang="en-US" dirty="0"/>
              <a:t>In a steady-state reactive system, 5 molar CH</a:t>
            </a:r>
            <a:r>
              <a:rPr lang="en-US" baseline="-25000" dirty="0"/>
              <a:t>4</a:t>
            </a:r>
            <a:r>
              <a:rPr lang="en-US" dirty="0"/>
              <a:t> and 5 molar O</a:t>
            </a:r>
            <a:r>
              <a:rPr lang="en-US" baseline="-25000" dirty="0"/>
              <a:t>2</a:t>
            </a:r>
            <a:r>
              <a:rPr lang="en-US" dirty="0"/>
              <a:t> are supplied to the system, then what is the amount of CO</a:t>
            </a:r>
            <a:r>
              <a:rPr lang="en-US" baseline="-25000" dirty="0"/>
              <a:t>2</a:t>
            </a:r>
            <a:r>
              <a:rPr lang="en-US" dirty="0"/>
              <a:t> produced?</a:t>
            </a:r>
          </a:p>
          <a:p>
            <a:r>
              <a:rPr lang="en-US" dirty="0"/>
              <a:t>a) 2.5 molar</a:t>
            </a:r>
          </a:p>
          <a:p>
            <a:r>
              <a:rPr lang="en-US" dirty="0"/>
              <a:t>b) 5 molar</a:t>
            </a:r>
          </a:p>
          <a:p>
            <a:r>
              <a:rPr lang="en-US" dirty="0"/>
              <a:t>c) 7.5 molar</a:t>
            </a:r>
          </a:p>
          <a:p>
            <a:r>
              <a:rPr lang="en-US" dirty="0"/>
              <a:t>d) 10 molar</a:t>
            </a:r>
          </a:p>
          <a:p>
            <a:endParaRPr lang="en-US" dirty="0"/>
          </a:p>
          <a:p>
            <a:r>
              <a:rPr lang="de-DE" dirty="0"/>
              <a:t>ANSWER: </a:t>
            </a:r>
            <a:r>
              <a:rPr lang="en-US" dirty="0"/>
              <a:t>a</a:t>
            </a:r>
          </a:p>
          <a:p>
            <a:r>
              <a:rPr lang="en-US" dirty="0"/>
              <a:t>Explanation: The balanced chemical reaction of the system </a:t>
            </a:r>
            <a:r>
              <a:rPr lang="en-US" dirty="0" smtClean="0"/>
              <a:t>is</a:t>
            </a:r>
          </a:p>
          <a:p>
            <a:pPr marL="0" indent="0">
              <a:buNone/>
            </a:pPr>
            <a:r>
              <a:rPr lang="en-US" dirty="0" smtClean="0"/>
              <a:t> </a:t>
            </a:r>
            <a:r>
              <a:rPr lang="en-US" dirty="0"/>
              <a:t>CH</a:t>
            </a:r>
            <a:r>
              <a:rPr lang="en-US" baseline="-25000" dirty="0"/>
              <a:t>4</a:t>
            </a:r>
            <a:r>
              <a:rPr lang="en-US" dirty="0"/>
              <a:t> </a:t>
            </a:r>
            <a:r>
              <a:rPr lang="en-US" dirty="0" smtClean="0"/>
              <a:t>+2 </a:t>
            </a:r>
            <a:r>
              <a:rPr lang="en-US" dirty="0"/>
              <a:t>O</a:t>
            </a:r>
            <a:r>
              <a:rPr lang="en-US" baseline="-25000" dirty="0"/>
              <a:t>2</a:t>
            </a:r>
            <a:r>
              <a:rPr lang="en-US" dirty="0"/>
              <a:t> -&gt; CO</a:t>
            </a:r>
            <a:r>
              <a:rPr lang="en-US" baseline="-25000" dirty="0"/>
              <a:t>2</a:t>
            </a:r>
            <a:r>
              <a:rPr lang="en-US" dirty="0"/>
              <a:t> + 2H</a:t>
            </a:r>
            <a:r>
              <a:rPr lang="en-US" baseline="-25000" dirty="0"/>
              <a:t>2</a:t>
            </a:r>
            <a:r>
              <a:rPr lang="en-US" dirty="0"/>
              <a:t>O, =&gt; amount of CO</a:t>
            </a:r>
            <a:r>
              <a:rPr lang="en-US" baseline="-25000" dirty="0"/>
              <a:t>2</a:t>
            </a:r>
            <a:r>
              <a:rPr lang="en-US" dirty="0"/>
              <a:t> = </a:t>
            </a:r>
            <a:r>
              <a:rPr lang="en-US" dirty="0" smtClean="0"/>
              <a:t>2.5 </a:t>
            </a:r>
            <a:r>
              <a:rPr lang="en-US" dirty="0"/>
              <a:t>molar.</a:t>
            </a:r>
          </a:p>
        </p:txBody>
      </p:sp>
    </p:spTree>
    <p:extLst>
      <p:ext uri="{BB962C8B-B14F-4D97-AF65-F5344CB8AC3E}">
        <p14:creationId xmlns:p14="http://schemas.microsoft.com/office/powerpoint/2010/main" val="174810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ipe(down)">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wipe(down)">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wipe(down)">
                                      <p:cBhvr>
                                        <p:cTn id="1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275" y="236220"/>
            <a:ext cx="10058400" cy="1371600"/>
          </a:xfrm>
        </p:spPr>
        <p:txBody>
          <a:bodyPr/>
          <a:lstStyle/>
          <a:p>
            <a:r>
              <a:rPr lang="en-US" b="1" dirty="0"/>
              <a:t>Choose the correct answer: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90575" y="1436370"/>
                <a:ext cx="10763250" cy="3931920"/>
              </a:xfrm>
            </p:spPr>
            <p:txBody>
              <a:bodyPr>
                <a:normAutofit fontScale="25000" lnSpcReduction="20000"/>
              </a:bodyPr>
              <a:lstStyle/>
              <a:p>
                <a:r>
                  <a:rPr lang="en-US" sz="6800" b="1" dirty="0"/>
                  <a:t>15- Calculate the enthalpy for the following reaction</a:t>
                </a:r>
                <a:r>
                  <a:rPr lang="en-US" sz="6800" b="1" dirty="0" smtClean="0"/>
                  <a:t>:</a:t>
                </a:r>
              </a:p>
              <a:p>
                <a:r>
                  <a:rPr lang="en-US" sz="6800" b="1" dirty="0"/>
                  <a:t>N</a:t>
                </a:r>
                <a:r>
                  <a:rPr lang="en-US" sz="6800" b="1" baseline="-25000" dirty="0"/>
                  <a:t>2</a:t>
                </a:r>
                <a:r>
                  <a:rPr lang="en-US" sz="6800" b="1" dirty="0"/>
                  <a:t>(g)+2O</a:t>
                </a:r>
                <a:r>
                  <a:rPr lang="en-US" sz="6800" b="1" baseline="-25000" dirty="0"/>
                  <a:t>2</a:t>
                </a:r>
                <a:r>
                  <a:rPr lang="en-US" sz="6800" b="1" dirty="0"/>
                  <a:t>(g) </a:t>
                </a:r>
                <a:r>
                  <a:rPr lang="en-US" sz="6800" b="1" dirty="0" smtClean="0"/>
                  <a:t>   </a:t>
                </a:r>
                <a14:m>
                  <m:oMath xmlns:m="http://schemas.openxmlformats.org/officeDocument/2006/math">
                    <m:r>
                      <a:rPr lang="en-US" sz="6800" b="1" i="1" smtClean="0">
                        <a:latin typeface="Cambria Math" panose="02040503050406030204" pitchFamily="18" charset="0"/>
                        <a:ea typeface="Cambria Math" panose="02040503050406030204" pitchFamily="18" charset="0"/>
                      </a:rPr>
                      <m:t>→</m:t>
                    </m:r>
                  </m:oMath>
                </a14:m>
                <a:r>
                  <a:rPr lang="en-US" sz="6800" b="1" dirty="0" smtClean="0"/>
                  <a:t>      </a:t>
                </a:r>
                <a:r>
                  <a:rPr lang="en-US" sz="6800" b="1" dirty="0"/>
                  <a:t>2NO</a:t>
                </a:r>
                <a:r>
                  <a:rPr lang="en-US" sz="6800" b="1" baseline="-25000" dirty="0"/>
                  <a:t>2</a:t>
                </a:r>
                <a:r>
                  <a:rPr lang="en-US" sz="6800" b="1" dirty="0"/>
                  <a:t> (g</a:t>
                </a:r>
                <a:r>
                  <a:rPr lang="en-US" sz="6800" b="1" dirty="0" smtClean="0"/>
                  <a:t>)                                ΔH</a:t>
                </a:r>
                <a:r>
                  <a:rPr lang="en-US" sz="6800" b="1" dirty="0"/>
                  <a:t>°=???kJ</a:t>
                </a:r>
              </a:p>
              <a:p>
                <a:r>
                  <a:rPr lang="en-US" sz="6800" b="1" dirty="0"/>
                  <a:t>Using the following two equations:</a:t>
                </a:r>
              </a:p>
              <a:p>
                <a:r>
                  <a:rPr lang="en-US" sz="6800" b="1" dirty="0"/>
                  <a:t>N</a:t>
                </a:r>
                <a:r>
                  <a:rPr lang="en-US" sz="6800" b="1" baseline="-25000" dirty="0"/>
                  <a:t>2</a:t>
                </a:r>
                <a:r>
                  <a:rPr lang="en-US" sz="6800" b="1" dirty="0"/>
                  <a:t>(g)+O</a:t>
                </a:r>
                <a:r>
                  <a:rPr lang="en-US" sz="6800" b="1" baseline="-25000" dirty="0"/>
                  <a:t>2</a:t>
                </a:r>
                <a:r>
                  <a:rPr lang="en-US" sz="6800" b="1" dirty="0"/>
                  <a:t>(g) </a:t>
                </a:r>
                <a:r>
                  <a:rPr lang="en-US" sz="6800" b="1" dirty="0" smtClean="0"/>
                  <a:t>    </a:t>
                </a:r>
                <a14:m>
                  <m:oMath xmlns:m="http://schemas.openxmlformats.org/officeDocument/2006/math">
                    <m:r>
                      <a:rPr lang="en-US" sz="6800" b="1" i="1">
                        <a:latin typeface="Cambria Math" panose="02040503050406030204" pitchFamily="18" charset="0"/>
                        <a:ea typeface="Cambria Math" panose="02040503050406030204" pitchFamily="18" charset="0"/>
                      </a:rPr>
                      <m:t>→</m:t>
                    </m:r>
                  </m:oMath>
                </a14:m>
                <a:r>
                  <a:rPr lang="en-US" sz="6800" b="1" dirty="0"/>
                  <a:t>       2NO(g</a:t>
                </a:r>
                <a:r>
                  <a:rPr lang="en-US" sz="6800" b="1" dirty="0" smtClean="0"/>
                  <a:t>)                                      ΔH</a:t>
                </a:r>
                <a:r>
                  <a:rPr lang="en-US" sz="6800" b="1" dirty="0"/>
                  <a:t>° = +</a:t>
                </a:r>
                <a:r>
                  <a:rPr lang="en-US" sz="6800" b="1" dirty="0" smtClean="0"/>
                  <a:t>180kJ</a:t>
                </a:r>
              </a:p>
              <a:p>
                <a:r>
                  <a:rPr lang="en-US" sz="6800" b="1" dirty="0"/>
                  <a:t>2NO</a:t>
                </a:r>
                <a:r>
                  <a:rPr lang="en-US" sz="6800" b="1" baseline="-25000" dirty="0"/>
                  <a:t>2</a:t>
                </a:r>
                <a:r>
                  <a:rPr lang="en-US" sz="6800" b="1" dirty="0"/>
                  <a:t> (g) </a:t>
                </a:r>
                <a:r>
                  <a:rPr lang="en-US" sz="6800" b="1" dirty="0" smtClean="0"/>
                  <a:t>         </a:t>
                </a:r>
                <a14:m>
                  <m:oMath xmlns:m="http://schemas.openxmlformats.org/officeDocument/2006/math">
                    <m:r>
                      <a:rPr lang="en-US" sz="6800" b="1" i="1">
                        <a:latin typeface="Cambria Math" panose="02040503050406030204" pitchFamily="18" charset="0"/>
                        <a:ea typeface="Cambria Math" panose="02040503050406030204" pitchFamily="18" charset="0"/>
                      </a:rPr>
                      <m:t>→</m:t>
                    </m:r>
                  </m:oMath>
                </a14:m>
                <a:r>
                  <a:rPr lang="en-US" sz="6800" b="1" dirty="0"/>
                  <a:t>       </a:t>
                </a:r>
                <a:r>
                  <a:rPr lang="en-US" sz="6800" b="1" dirty="0" smtClean="0"/>
                  <a:t>  </a:t>
                </a:r>
                <a:r>
                  <a:rPr lang="en-US" sz="6800" b="1" dirty="0"/>
                  <a:t>2NO(g)+O</a:t>
                </a:r>
                <a:r>
                  <a:rPr lang="en-US" sz="6800" b="1" baseline="-25000" dirty="0"/>
                  <a:t>2</a:t>
                </a:r>
                <a:r>
                  <a:rPr lang="en-US" sz="6800" b="1" dirty="0"/>
                  <a:t>(g</a:t>
                </a:r>
                <a:r>
                  <a:rPr lang="en-US" sz="6800" b="1" dirty="0" smtClean="0"/>
                  <a:t>)                         ΔH</a:t>
                </a:r>
                <a:r>
                  <a:rPr lang="en-US" sz="6800" b="1" dirty="0"/>
                  <a:t>° = +112kJ</a:t>
                </a:r>
              </a:p>
              <a:p>
                <a:pPr lvl="1"/>
                <a:r>
                  <a:rPr lang="en-US" sz="6600" dirty="0" smtClean="0"/>
                  <a:t>a )  </a:t>
                </a:r>
                <a:r>
                  <a:rPr lang="en-US" sz="6600" dirty="0"/>
                  <a:t>+68kJ/mol. </a:t>
                </a:r>
                <a:endParaRPr lang="en-US" sz="6600" dirty="0" smtClean="0"/>
              </a:p>
              <a:p>
                <a:pPr lvl="1"/>
                <a:r>
                  <a:rPr lang="en-US" sz="6600" dirty="0" smtClean="0"/>
                  <a:t>b )</a:t>
                </a:r>
                <a:r>
                  <a:rPr lang="en-US" sz="6600" dirty="0"/>
                  <a:t> </a:t>
                </a:r>
                <a:r>
                  <a:rPr lang="en-US" sz="6600" dirty="0" smtClean="0"/>
                  <a:t>- 68kJ/mol</a:t>
                </a:r>
                <a:r>
                  <a:rPr lang="en-US" sz="6600" dirty="0"/>
                  <a:t>.</a:t>
                </a:r>
              </a:p>
              <a:p>
                <a:pPr lvl="1"/>
                <a:r>
                  <a:rPr lang="en-US" sz="6600" dirty="0" smtClean="0"/>
                  <a:t>C) +80 kJ/mol</a:t>
                </a:r>
                <a:r>
                  <a:rPr lang="en-US" sz="6600" dirty="0"/>
                  <a:t>. </a:t>
                </a:r>
              </a:p>
              <a:p>
                <a:r>
                  <a:rPr lang="en-US" sz="6800" dirty="0"/>
                  <a:t>ANSWER: </a:t>
                </a:r>
                <a:r>
                  <a:rPr lang="en-US" sz="6800" dirty="0" smtClean="0"/>
                  <a:t>a</a:t>
                </a:r>
              </a:p>
              <a:p>
                <a:r>
                  <a:rPr lang="en-US" sz="6800" dirty="0"/>
                  <a:t>Explanation</a:t>
                </a:r>
                <a:r>
                  <a:rPr lang="en-US" sz="6800" dirty="0" smtClean="0"/>
                  <a:t>: </a:t>
                </a:r>
                <a:r>
                  <a:rPr lang="en-US" sz="6800" dirty="0"/>
                  <a:t>In order to solve this, we must reverse at least one equation and it turns out that the second one will require reversal.  Here are both with the reversal to the second:</a:t>
                </a:r>
              </a:p>
              <a:p>
                <a:r>
                  <a:rPr lang="en-US" sz="6800" dirty="0"/>
                  <a:t>N</a:t>
                </a:r>
                <a:r>
                  <a:rPr lang="en-US" sz="6800" baseline="-25000" dirty="0"/>
                  <a:t>2</a:t>
                </a:r>
                <a:r>
                  <a:rPr lang="en-US" sz="6800" dirty="0"/>
                  <a:t>(g)+O</a:t>
                </a:r>
                <a:r>
                  <a:rPr lang="en-US" sz="6800" baseline="-25000" dirty="0"/>
                  <a:t>2</a:t>
                </a:r>
                <a:r>
                  <a:rPr lang="en-US" sz="6800" dirty="0"/>
                  <a:t> (g) </a:t>
                </a:r>
                <a14:m>
                  <m:oMath xmlns:m="http://schemas.openxmlformats.org/officeDocument/2006/math">
                    <m:r>
                      <a:rPr lang="en-US" sz="6800" b="1" i="1">
                        <a:latin typeface="Cambria Math" panose="02040503050406030204" pitchFamily="18" charset="0"/>
                        <a:ea typeface="Cambria Math" panose="02040503050406030204" pitchFamily="18" charset="0"/>
                      </a:rPr>
                      <m:t>→</m:t>
                    </m:r>
                  </m:oMath>
                </a14:m>
                <a:r>
                  <a:rPr lang="en-US" sz="6800" dirty="0"/>
                  <a:t>         2NO(g</a:t>
                </a:r>
                <a:r>
                  <a:rPr lang="en-US" sz="6800" dirty="0" smtClean="0"/>
                  <a:t>)                        ΔH</a:t>
                </a:r>
                <a:r>
                  <a:rPr lang="en-US" sz="6800" dirty="0"/>
                  <a:t>° = +</a:t>
                </a:r>
                <a:r>
                  <a:rPr lang="en-US" sz="6800" dirty="0" smtClean="0"/>
                  <a:t>180kJ</a:t>
                </a:r>
              </a:p>
              <a:p>
                <a:r>
                  <a:rPr lang="en-US" sz="6800" dirty="0"/>
                  <a:t>2NO(g)+O</a:t>
                </a:r>
                <a:r>
                  <a:rPr lang="en-US" sz="6800" baseline="-25000" dirty="0"/>
                  <a:t>2</a:t>
                </a:r>
                <a:r>
                  <a:rPr lang="en-US" sz="6800" dirty="0"/>
                  <a:t>(g) </a:t>
                </a:r>
                <a14:m>
                  <m:oMath xmlns:m="http://schemas.openxmlformats.org/officeDocument/2006/math">
                    <m:r>
                      <a:rPr lang="en-US" sz="6800" b="1" i="1">
                        <a:latin typeface="Cambria Math" panose="02040503050406030204" pitchFamily="18" charset="0"/>
                        <a:ea typeface="Cambria Math" panose="02040503050406030204" pitchFamily="18" charset="0"/>
                      </a:rPr>
                      <m:t>→</m:t>
                    </m:r>
                  </m:oMath>
                </a14:m>
                <a:r>
                  <a:rPr lang="en-US" sz="6800" dirty="0" smtClean="0"/>
                  <a:t>      </a:t>
                </a:r>
                <a:r>
                  <a:rPr lang="en-US" sz="6800" dirty="0"/>
                  <a:t>2NO</a:t>
                </a:r>
                <a:r>
                  <a:rPr lang="en-US" sz="6800" baseline="-25000" dirty="0"/>
                  <a:t>2</a:t>
                </a:r>
                <a:r>
                  <a:rPr lang="en-US" sz="6800" dirty="0"/>
                  <a:t> (g</a:t>
                </a:r>
                <a:r>
                  <a:rPr lang="en-US" sz="6800" dirty="0" smtClean="0"/>
                  <a:t>)                      </a:t>
                </a:r>
                <a:r>
                  <a:rPr lang="en-US" sz="6800" dirty="0"/>
                  <a:t>ΔH° = -</a:t>
                </a:r>
                <a:r>
                  <a:rPr lang="en-US" sz="6800" dirty="0" smtClean="0"/>
                  <a:t>112kJ</a:t>
                </a:r>
              </a:p>
              <a:p>
                <a:r>
                  <a:rPr lang="en-US" sz="6800" dirty="0"/>
                  <a:t>Notice that I have also changed the sign on the enthalpy from positive to negative</a:t>
                </a:r>
                <a:r>
                  <a:rPr lang="en-US" sz="6800" dirty="0" smtClean="0"/>
                  <a:t>.</a:t>
                </a:r>
                <a:endParaRPr lang="en-US" sz="6800" dirty="0"/>
              </a:p>
              <a:p>
                <a:r>
                  <a:rPr lang="en-US" sz="6800" dirty="0"/>
                  <a:t>Next, we add the two equations together and eliminate identical items.  We also add the two enthalpies together.</a:t>
                </a:r>
              </a:p>
              <a:p>
                <a:r>
                  <a:rPr lang="en-US" sz="6800" dirty="0"/>
                  <a:t>N</a:t>
                </a:r>
                <a:r>
                  <a:rPr lang="en-US" sz="6800" baseline="-25000" dirty="0"/>
                  <a:t>2</a:t>
                </a:r>
                <a:r>
                  <a:rPr lang="en-US" sz="6800" dirty="0"/>
                  <a:t>(g)+2O</a:t>
                </a:r>
                <a:r>
                  <a:rPr lang="en-US" sz="6800" baseline="-25000" dirty="0"/>
                  <a:t>2</a:t>
                </a:r>
                <a:r>
                  <a:rPr lang="en-US" sz="6800" dirty="0"/>
                  <a:t> (g) </a:t>
                </a:r>
                <a14:m>
                  <m:oMath xmlns:m="http://schemas.openxmlformats.org/officeDocument/2006/math">
                    <m:r>
                      <a:rPr lang="en-US" sz="6800" b="1" i="1">
                        <a:latin typeface="Cambria Math" panose="02040503050406030204" pitchFamily="18" charset="0"/>
                        <a:ea typeface="Cambria Math" panose="02040503050406030204" pitchFamily="18" charset="0"/>
                      </a:rPr>
                      <m:t>→</m:t>
                    </m:r>
                  </m:oMath>
                </a14:m>
                <a:r>
                  <a:rPr lang="en-US" sz="6800" dirty="0"/>
                  <a:t>          2NO</a:t>
                </a:r>
                <a:r>
                  <a:rPr lang="en-US" sz="6800" baseline="-25000" dirty="0"/>
                  <a:t>2</a:t>
                </a:r>
                <a:r>
                  <a:rPr lang="en-US" sz="6800" dirty="0"/>
                  <a:t> (g</a:t>
                </a:r>
                <a:r>
                  <a:rPr lang="en-US" sz="6800" dirty="0" smtClean="0"/>
                  <a:t>)                       ΔH</a:t>
                </a:r>
                <a:r>
                  <a:rPr lang="en-US" sz="6800" dirty="0"/>
                  <a:t>°= +68kJ</a:t>
                </a:r>
              </a:p>
              <a:p>
                <a:endParaRPr lang="en-US" sz="6800"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90575" y="1436370"/>
                <a:ext cx="10763250" cy="3931920"/>
              </a:xfrm>
              <a:blipFill>
                <a:blip r:embed="rId2"/>
                <a:stretch>
                  <a:fillRect l="-283" t="-1860" b="-31008"/>
                </a:stretch>
              </a:blipFill>
            </p:spPr>
            <p:txBody>
              <a:bodyPr/>
              <a:lstStyle/>
              <a:p>
                <a:r>
                  <a:rPr lang="en-US">
                    <a:noFill/>
                  </a:rPr>
                  <a:t> </a:t>
                </a:r>
              </a:p>
            </p:txBody>
          </p:sp>
        </mc:Fallback>
      </mc:AlternateContent>
    </p:spTree>
    <p:extLst>
      <p:ext uri="{BB962C8B-B14F-4D97-AF65-F5344CB8AC3E}">
        <p14:creationId xmlns:p14="http://schemas.microsoft.com/office/powerpoint/2010/main" val="263665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wipe(down)">
                                      <p:cBhvr>
                                        <p:cTn id="7" dur="500"/>
                                        <p:tgtEl>
                                          <p:spTgt spid="3">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10" end="10"/>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11" end="11"/>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12" end="1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13" end="1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0" y="151448"/>
            <a:ext cx="10058400" cy="1371600"/>
          </a:xfrm>
        </p:spPr>
        <p:txBody>
          <a:bodyPr/>
          <a:lstStyle/>
          <a:p>
            <a:r>
              <a:rPr lang="en-US" b="1" dirty="0"/>
              <a:t>Choose the correct answer:</a:t>
            </a:r>
          </a:p>
        </p:txBody>
      </p:sp>
      <p:sp>
        <p:nvSpPr>
          <p:cNvPr id="3" name="Content Placeholder 2"/>
          <p:cNvSpPr>
            <a:spLocks noGrp="1"/>
          </p:cNvSpPr>
          <p:nvPr>
            <p:ph idx="1"/>
          </p:nvPr>
        </p:nvSpPr>
        <p:spPr>
          <a:xfrm>
            <a:off x="990600" y="1523048"/>
            <a:ext cx="10058400" cy="3931920"/>
          </a:xfrm>
        </p:spPr>
        <p:txBody>
          <a:bodyPr>
            <a:normAutofit fontScale="92500" lnSpcReduction="10000"/>
          </a:bodyPr>
          <a:lstStyle/>
          <a:p>
            <a:r>
              <a:rPr lang="en-US" b="1" dirty="0"/>
              <a:t>16- </a:t>
            </a:r>
            <a:endParaRPr lang="en-US" b="1" dirty="0" smtClean="0"/>
          </a:p>
          <a:p>
            <a:endParaRPr lang="en-US" b="1" dirty="0"/>
          </a:p>
          <a:p>
            <a:endParaRPr lang="en-US" b="1" dirty="0" smtClean="0"/>
          </a:p>
          <a:p>
            <a:endParaRPr lang="en-US" b="1" dirty="0"/>
          </a:p>
          <a:p>
            <a:endParaRPr lang="en-US" b="1" dirty="0" smtClean="0"/>
          </a:p>
          <a:p>
            <a:pPr marL="0" indent="0">
              <a:buNone/>
            </a:pPr>
            <a:endParaRPr lang="en-US" b="1" dirty="0"/>
          </a:p>
          <a:p>
            <a:r>
              <a:rPr lang="en-US" dirty="0" smtClean="0"/>
              <a:t>a)  </a:t>
            </a:r>
            <a:r>
              <a:rPr lang="en-US" dirty="0"/>
              <a:t>+28.4kJ</a:t>
            </a:r>
          </a:p>
          <a:p>
            <a:r>
              <a:rPr lang="en-US" dirty="0" smtClean="0"/>
              <a:t>b) – 28.4kJ</a:t>
            </a:r>
          </a:p>
          <a:p>
            <a:pPr marL="0" indent="0">
              <a:buNone/>
            </a:pPr>
            <a:r>
              <a:rPr lang="en-US" dirty="0" smtClean="0"/>
              <a:t>   c) +38.4kJ</a:t>
            </a:r>
            <a:endParaRPr lang="en-US" dirty="0"/>
          </a:p>
          <a:p>
            <a:r>
              <a:rPr lang="en-US" dirty="0" smtClean="0"/>
              <a:t>Answer : a. </a:t>
            </a:r>
          </a:p>
          <a:p>
            <a:r>
              <a:rPr lang="en-US" dirty="0"/>
              <a:t>Explanation</a:t>
            </a:r>
            <a:r>
              <a:rPr lang="en-US" dirty="0" smtClean="0"/>
              <a:t>:</a:t>
            </a:r>
          </a:p>
          <a:p>
            <a:endParaRPr lang="en-US" dirty="0" smtClean="0"/>
          </a:p>
        </p:txBody>
      </p:sp>
      <p:pic>
        <p:nvPicPr>
          <p:cNvPr id="16" name="Picture 15"/>
          <p:cNvPicPr>
            <a:picLocks noChangeAspect="1"/>
          </p:cNvPicPr>
          <p:nvPr/>
        </p:nvPicPr>
        <p:blipFill>
          <a:blip r:embed="rId2"/>
          <a:stretch>
            <a:fillRect/>
          </a:stretch>
        </p:blipFill>
        <p:spPr>
          <a:xfrm>
            <a:off x="1771650" y="1523048"/>
            <a:ext cx="9401175" cy="1944052"/>
          </a:xfrm>
          <a:prstGeom prst="rect">
            <a:avLst/>
          </a:prstGeom>
        </p:spPr>
      </p:pic>
      <p:pic>
        <p:nvPicPr>
          <p:cNvPr id="17" name="Picture 16"/>
          <p:cNvPicPr>
            <a:picLocks noChangeAspect="1"/>
          </p:cNvPicPr>
          <p:nvPr/>
        </p:nvPicPr>
        <p:blipFill>
          <a:blip r:embed="rId3"/>
          <a:stretch>
            <a:fillRect/>
          </a:stretch>
        </p:blipFill>
        <p:spPr>
          <a:xfrm>
            <a:off x="2609850" y="5131367"/>
            <a:ext cx="8267700" cy="1685925"/>
          </a:xfrm>
          <a:prstGeom prst="rect">
            <a:avLst/>
          </a:prstGeom>
        </p:spPr>
      </p:pic>
    </p:spTree>
    <p:extLst>
      <p:ext uri="{BB962C8B-B14F-4D97-AF65-F5344CB8AC3E}">
        <p14:creationId xmlns:p14="http://schemas.microsoft.com/office/powerpoint/2010/main" val="55374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wipe(down)">
                                      <p:cBhvr>
                                        <p:cTn id="7" dur="500"/>
                                        <p:tgtEl>
                                          <p:spTgt spid="3">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0" end="10"/>
                                            </p:txEl>
                                          </p:spTgt>
                                        </p:tgtEl>
                                        <p:attrNameLst>
                                          <p:attrName>style.visibility</p:attrName>
                                        </p:attrNameLst>
                                      </p:cBhvr>
                                      <p:to>
                                        <p:strVal val="visible"/>
                                      </p:to>
                                    </p:set>
                                    <p:animEffect transition="in" filter="wipe(down)">
                                      <p:cBhvr>
                                        <p:cTn id="12" dur="500"/>
                                        <p:tgtEl>
                                          <p:spTgt spid="3">
                                            <p:txEl>
                                              <p:pRg st="10" end="10"/>
                                            </p:txEl>
                                          </p:spTgt>
                                        </p:tgtEl>
                                      </p:cBhvr>
                                    </p:animEffec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Summary</a:t>
            </a:r>
          </a:p>
        </p:txBody>
      </p:sp>
      <p:pic>
        <p:nvPicPr>
          <p:cNvPr id="6" name="Content Placeholder 5"/>
          <p:cNvPicPr>
            <a:picLocks noGrp="1" noChangeAspect="1"/>
          </p:cNvPicPr>
          <p:nvPr>
            <p:ph idx="1"/>
          </p:nvPr>
        </p:nvPicPr>
        <p:blipFill>
          <a:blip r:embed="rId2"/>
          <a:stretch>
            <a:fillRect/>
          </a:stretch>
        </p:blipFill>
        <p:spPr>
          <a:xfrm>
            <a:off x="2609850" y="2093913"/>
            <a:ext cx="7251804" cy="3932237"/>
          </a:xfrm>
          <a:prstGeom prst="rect">
            <a:avLst/>
          </a:prstGeom>
        </p:spPr>
      </p:pic>
    </p:spTree>
    <p:extLst>
      <p:ext uri="{BB962C8B-B14F-4D97-AF65-F5344CB8AC3E}">
        <p14:creationId xmlns:p14="http://schemas.microsoft.com/office/powerpoint/2010/main" val="22404502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Choose the correct answer: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90600" y="2014194"/>
                <a:ext cx="10058400" cy="3931920"/>
              </a:xfrm>
            </p:spPr>
            <p:txBody>
              <a:bodyPr>
                <a:normAutofit fontScale="25000" lnSpcReduction="20000"/>
              </a:bodyPr>
              <a:lstStyle/>
              <a:p>
                <a:r>
                  <a:rPr lang="en-US" sz="6400" b="1" dirty="0" smtClean="0"/>
                  <a:t>17- </a:t>
                </a:r>
                <a:r>
                  <a:rPr lang="en-US" sz="6400" b="1" dirty="0"/>
                  <a:t>Use the thermochemical equations shown below to determine the enthalpy for the </a:t>
                </a:r>
                <a:r>
                  <a:rPr lang="en-US" sz="6400" b="1" dirty="0" smtClean="0"/>
                  <a:t>reaction:  C</a:t>
                </a:r>
                <a:r>
                  <a:rPr lang="en-US" sz="6400" b="1" baseline="-25000" dirty="0" smtClean="0"/>
                  <a:t>2</a:t>
                </a:r>
                <a:r>
                  <a:rPr lang="en-US" sz="6400" b="1" dirty="0" smtClean="0"/>
                  <a:t>H</a:t>
                </a:r>
                <a:r>
                  <a:rPr lang="en-US" sz="6400" b="1" baseline="-25000" dirty="0" smtClean="0"/>
                  <a:t>6</a:t>
                </a:r>
                <a:r>
                  <a:rPr lang="en-US" sz="6400" b="1" dirty="0" smtClean="0"/>
                  <a:t>O(l</a:t>
                </a:r>
                <a:r>
                  <a:rPr lang="en-US" sz="6400" b="1" dirty="0"/>
                  <a:t>)+3O</a:t>
                </a:r>
                <a:r>
                  <a:rPr lang="en-US" sz="6400" b="1" baseline="-25000" dirty="0"/>
                  <a:t>2</a:t>
                </a:r>
                <a:r>
                  <a:rPr lang="en-US" sz="6400" b="1" dirty="0"/>
                  <a:t>(g) </a:t>
                </a:r>
                <a:r>
                  <a:rPr lang="en-US" sz="6400" b="1" dirty="0" smtClean="0"/>
                  <a:t>     </a:t>
                </a:r>
                <a14:m>
                  <m:oMath xmlns:m="http://schemas.openxmlformats.org/officeDocument/2006/math">
                    <m:r>
                      <a:rPr lang="en-US" sz="6400" b="1" i="1" smtClean="0">
                        <a:latin typeface="Cambria Math" panose="02040503050406030204" pitchFamily="18" charset="0"/>
                        <a:ea typeface="Cambria Math" panose="02040503050406030204" pitchFamily="18" charset="0"/>
                      </a:rPr>
                      <m:t>→</m:t>
                    </m:r>
                  </m:oMath>
                </a14:m>
                <a:r>
                  <a:rPr lang="en-US" sz="6400" b="1" dirty="0" smtClean="0"/>
                  <a:t>       </a:t>
                </a:r>
                <a:r>
                  <a:rPr lang="en-US" sz="6400" b="1" dirty="0"/>
                  <a:t>2CO</a:t>
                </a:r>
                <a:r>
                  <a:rPr lang="en-US" sz="6400" b="1" baseline="-25000" dirty="0"/>
                  <a:t>2</a:t>
                </a:r>
                <a:r>
                  <a:rPr lang="en-US" sz="6400" b="1" dirty="0"/>
                  <a:t>(g)+</a:t>
                </a:r>
                <a:r>
                  <a:rPr lang="en-US" sz="6400" b="1" dirty="0" smtClean="0"/>
                  <a:t>3H</a:t>
                </a:r>
                <a:r>
                  <a:rPr lang="en-US" sz="6400" b="1" baseline="-25000" dirty="0" smtClean="0"/>
                  <a:t>2</a:t>
                </a:r>
                <a:r>
                  <a:rPr lang="en-US" sz="6400" b="1" dirty="0" smtClean="0"/>
                  <a:t>O(l)</a:t>
                </a:r>
                <a:endParaRPr lang="en-US" sz="6400" b="1" dirty="0"/>
              </a:p>
              <a:p>
                <a:r>
                  <a:rPr lang="en-US" sz="6400" b="1" dirty="0"/>
                  <a:t> </a:t>
                </a:r>
                <a:r>
                  <a:rPr lang="en-US" sz="6400" b="1" dirty="0" smtClean="0"/>
                  <a:t>2C</a:t>
                </a:r>
                <a:r>
                  <a:rPr lang="en-US" sz="6400" b="1" baseline="-25000" dirty="0" smtClean="0"/>
                  <a:t>2</a:t>
                </a:r>
                <a:r>
                  <a:rPr lang="en-US" sz="6400" b="1" dirty="0" smtClean="0"/>
                  <a:t>H</a:t>
                </a:r>
                <a:r>
                  <a:rPr lang="en-US" sz="6400" b="1" baseline="-25000" dirty="0" smtClean="0"/>
                  <a:t>4</a:t>
                </a:r>
                <a:r>
                  <a:rPr lang="en-US" sz="6400" b="1" dirty="0" smtClean="0"/>
                  <a:t>O(l</a:t>
                </a:r>
                <a:r>
                  <a:rPr lang="en-US" sz="6400" b="1" dirty="0"/>
                  <a:t>)+2H</a:t>
                </a:r>
                <a:r>
                  <a:rPr lang="en-US" sz="6400" b="1" baseline="-25000" dirty="0"/>
                  <a:t>2</a:t>
                </a:r>
                <a:r>
                  <a:rPr lang="en-US" sz="6400" b="1" dirty="0"/>
                  <a:t>O(l) </a:t>
                </a:r>
                <a14:m>
                  <m:oMath xmlns:m="http://schemas.openxmlformats.org/officeDocument/2006/math">
                    <m:r>
                      <a:rPr lang="en-US" sz="6400" b="1" i="0" smtClean="0">
                        <a:latin typeface="Cambria Math" panose="02040503050406030204" pitchFamily="18" charset="0"/>
                        <a:ea typeface="Cambria Math" panose="02040503050406030204" pitchFamily="18" charset="0"/>
                      </a:rPr>
                      <m:t>  </m:t>
                    </m:r>
                    <m:r>
                      <a:rPr lang="en-US" sz="6400" b="1" i="1">
                        <a:latin typeface="Cambria Math" panose="02040503050406030204" pitchFamily="18" charset="0"/>
                        <a:ea typeface="Cambria Math" panose="02040503050406030204" pitchFamily="18" charset="0"/>
                      </a:rPr>
                      <m:t>→</m:t>
                    </m:r>
                  </m:oMath>
                </a14:m>
                <a:r>
                  <a:rPr lang="en-US" sz="6400" b="1" dirty="0"/>
                  <a:t>     </a:t>
                </a:r>
                <a:r>
                  <a:rPr lang="en-US" sz="6400" b="1" dirty="0" smtClean="0"/>
                  <a:t> </a:t>
                </a:r>
                <a:r>
                  <a:rPr lang="en-US" sz="6400" b="1" dirty="0"/>
                  <a:t>2C</a:t>
                </a:r>
                <a:r>
                  <a:rPr lang="en-US" sz="6400" b="1" baseline="-25000" dirty="0"/>
                  <a:t>2</a:t>
                </a:r>
                <a:r>
                  <a:rPr lang="en-US" sz="6400" b="1" dirty="0"/>
                  <a:t>H</a:t>
                </a:r>
                <a:r>
                  <a:rPr lang="en-US" sz="6400" b="1" baseline="-25000" dirty="0"/>
                  <a:t>6</a:t>
                </a:r>
                <a:r>
                  <a:rPr lang="en-US" sz="6400" b="1" dirty="0"/>
                  <a:t>O(l)+O</a:t>
                </a:r>
                <a:r>
                  <a:rPr lang="en-US" sz="6400" b="1" baseline="-25000" dirty="0"/>
                  <a:t>2</a:t>
                </a:r>
                <a:r>
                  <a:rPr lang="en-US" sz="6400" b="1" dirty="0"/>
                  <a:t>(g)	</a:t>
                </a:r>
                <a:r>
                  <a:rPr lang="en-US" sz="6400" b="1" dirty="0" smtClean="0"/>
                  <a:t>                                ΔH</a:t>
                </a:r>
                <a:r>
                  <a:rPr lang="en-US" sz="6400" b="1" dirty="0"/>
                  <a:t>°= +</a:t>
                </a:r>
                <a:r>
                  <a:rPr lang="en-US" sz="6400" b="1" dirty="0" smtClean="0"/>
                  <a:t>203.5kJ</a:t>
                </a:r>
              </a:p>
              <a:p>
                <a:r>
                  <a:rPr lang="en-US" sz="6400" b="1" dirty="0" smtClean="0"/>
                  <a:t> 2CO</a:t>
                </a:r>
                <a:r>
                  <a:rPr lang="en-US" sz="6400" b="1" baseline="-25000" dirty="0" smtClean="0"/>
                  <a:t>2</a:t>
                </a:r>
                <a:r>
                  <a:rPr lang="en-US" sz="6400" b="1" dirty="0" smtClean="0"/>
                  <a:t> </a:t>
                </a:r>
                <a:r>
                  <a:rPr lang="en-US" sz="6400" b="1" dirty="0"/>
                  <a:t>(g)+2H</a:t>
                </a:r>
                <a:r>
                  <a:rPr lang="en-US" sz="6400" b="1" baseline="-25000" dirty="0"/>
                  <a:t>2</a:t>
                </a:r>
                <a:r>
                  <a:rPr lang="en-US" sz="6400" b="1" dirty="0"/>
                  <a:t>O(l) </a:t>
                </a:r>
                <a:r>
                  <a:rPr lang="en-US" sz="6400" b="1" dirty="0" smtClean="0"/>
                  <a:t>   </a:t>
                </a:r>
                <a14:m>
                  <m:oMath xmlns:m="http://schemas.openxmlformats.org/officeDocument/2006/math">
                    <m:r>
                      <a:rPr lang="en-US" sz="6400" b="1" i="1">
                        <a:latin typeface="Cambria Math" panose="02040503050406030204" pitchFamily="18" charset="0"/>
                        <a:ea typeface="Cambria Math" panose="02040503050406030204" pitchFamily="18" charset="0"/>
                      </a:rPr>
                      <m:t>→</m:t>
                    </m:r>
                  </m:oMath>
                </a14:m>
                <a:r>
                  <a:rPr lang="en-US" sz="6400" b="1" dirty="0"/>
                  <a:t>      </a:t>
                </a:r>
                <a:r>
                  <a:rPr lang="en-US" sz="6400" b="1" dirty="0" smtClean="0"/>
                  <a:t> </a:t>
                </a:r>
                <a:r>
                  <a:rPr lang="en-US" sz="6400" b="1" dirty="0"/>
                  <a:t>C</a:t>
                </a:r>
                <a:r>
                  <a:rPr lang="en-US" sz="6400" b="1" baseline="-25000" dirty="0"/>
                  <a:t>2</a:t>
                </a:r>
                <a:r>
                  <a:rPr lang="en-US" sz="6400" b="1" dirty="0"/>
                  <a:t>H</a:t>
                </a:r>
                <a:r>
                  <a:rPr lang="en-US" sz="6400" b="1" baseline="-25000" dirty="0"/>
                  <a:t>4</a:t>
                </a:r>
                <a:r>
                  <a:rPr lang="en-US" sz="6400" b="1" dirty="0"/>
                  <a:t>O(l)+5/2O</a:t>
                </a:r>
                <a:r>
                  <a:rPr lang="en-US" sz="6400" b="1" baseline="-25000" dirty="0"/>
                  <a:t>2</a:t>
                </a:r>
                <a:r>
                  <a:rPr lang="en-US" sz="6400" b="1" dirty="0"/>
                  <a:t>(g</a:t>
                </a:r>
                <a:r>
                  <a:rPr lang="en-US" sz="6400" b="1" dirty="0" smtClean="0"/>
                  <a:t>)                      </a:t>
                </a:r>
                <a:r>
                  <a:rPr lang="en-US" sz="6400" b="1" dirty="0"/>
                  <a:t>	ΔH°= +583.5kJ</a:t>
                </a:r>
              </a:p>
              <a:p>
                <a:pPr lvl="1"/>
                <a:r>
                  <a:rPr lang="en-US" sz="6200" dirty="0" smtClean="0"/>
                  <a:t>a) – 685.25 </a:t>
                </a:r>
                <a:r>
                  <a:rPr lang="en-US" sz="6200" dirty="0"/>
                  <a:t>kJ</a:t>
                </a:r>
              </a:p>
              <a:p>
                <a:pPr lvl="1"/>
                <a:r>
                  <a:rPr lang="en-US" sz="6200" dirty="0" smtClean="0"/>
                  <a:t>b) – 685.25 </a:t>
                </a:r>
                <a:r>
                  <a:rPr lang="en-US" sz="6200" dirty="0"/>
                  <a:t>kJ</a:t>
                </a:r>
              </a:p>
              <a:p>
                <a:pPr lvl="1"/>
                <a:r>
                  <a:rPr lang="en-US" sz="6200" dirty="0" smtClean="0"/>
                  <a:t>c) – 865.25 kJ</a:t>
                </a:r>
              </a:p>
              <a:p>
                <a:pPr lvl="1"/>
                <a:r>
                  <a:rPr lang="en-US" sz="6200" dirty="0" smtClean="0"/>
                  <a:t>d) + 865.25 </a:t>
                </a:r>
                <a:r>
                  <a:rPr lang="en-US" sz="6200" dirty="0"/>
                  <a:t>kJ</a:t>
                </a:r>
              </a:p>
              <a:p>
                <a:pPr marL="0" indent="0">
                  <a:buNone/>
                </a:pPr>
                <a:endParaRPr lang="en-US" sz="6400" dirty="0"/>
              </a:p>
              <a:p>
                <a:r>
                  <a:rPr lang="en-US" sz="6400" dirty="0" smtClean="0"/>
                  <a:t>Answer: a. </a:t>
                </a:r>
              </a:p>
              <a:p>
                <a:r>
                  <a:rPr lang="en-US" sz="6400" dirty="0"/>
                  <a:t>Explanation: </a:t>
                </a:r>
                <a:r>
                  <a:rPr lang="en-US" sz="6400" dirty="0" smtClean="0"/>
                  <a:t>: </a:t>
                </a:r>
                <a:r>
                  <a:rPr lang="en-US" sz="6400" dirty="0"/>
                  <a:t>C</a:t>
                </a:r>
                <a:r>
                  <a:rPr lang="en-US" sz="6400" baseline="-25000" dirty="0"/>
                  <a:t>2</a:t>
                </a:r>
                <a:r>
                  <a:rPr lang="en-US" sz="6400" dirty="0"/>
                  <a:t>H</a:t>
                </a:r>
                <a:r>
                  <a:rPr lang="en-US" sz="6400" baseline="-25000" dirty="0"/>
                  <a:t>6</a:t>
                </a:r>
                <a:r>
                  <a:rPr lang="en-US" sz="6400" dirty="0"/>
                  <a:t>O(l)+3O</a:t>
                </a:r>
                <a:r>
                  <a:rPr lang="en-US" sz="6400" baseline="-25000" dirty="0"/>
                  <a:t>2</a:t>
                </a:r>
                <a:r>
                  <a:rPr lang="en-US" sz="6400" dirty="0"/>
                  <a:t>(g) </a:t>
                </a:r>
                <a14:m>
                  <m:oMath xmlns:m="http://schemas.openxmlformats.org/officeDocument/2006/math">
                    <m:r>
                      <a:rPr lang="en-US" sz="6400" b="1" i="1">
                        <a:latin typeface="Cambria Math" panose="02040503050406030204" pitchFamily="18" charset="0"/>
                        <a:ea typeface="Cambria Math" panose="02040503050406030204" pitchFamily="18" charset="0"/>
                      </a:rPr>
                      <m:t>→</m:t>
                    </m:r>
                  </m:oMath>
                </a14:m>
                <a:r>
                  <a:rPr lang="en-US" sz="6400" dirty="0"/>
                  <a:t>            2CO</a:t>
                </a:r>
                <a:r>
                  <a:rPr lang="en-US" sz="6400" baseline="-25000" dirty="0"/>
                  <a:t>2</a:t>
                </a:r>
                <a:r>
                  <a:rPr lang="en-US" sz="6400" dirty="0"/>
                  <a:t>(g)+3H</a:t>
                </a:r>
                <a:r>
                  <a:rPr lang="en-US" sz="6400" baseline="-25000" dirty="0"/>
                  <a:t>2</a:t>
                </a:r>
                <a:r>
                  <a:rPr lang="en-US" sz="6400" dirty="0"/>
                  <a:t>O(l</a:t>
                </a:r>
                <a:r>
                  <a:rPr lang="en-US" sz="6400" dirty="0" smtClean="0"/>
                  <a:t>)</a:t>
                </a:r>
                <a:endParaRPr lang="en-US" sz="6400" dirty="0"/>
              </a:p>
              <a:p>
                <a:r>
                  <a:rPr lang="en-US" sz="6400" dirty="0"/>
                  <a:t>C</a:t>
                </a:r>
                <a:r>
                  <a:rPr lang="en-US" sz="6400" baseline="-25000" dirty="0"/>
                  <a:t>2</a:t>
                </a:r>
                <a:r>
                  <a:rPr lang="en-US" sz="6400" dirty="0"/>
                  <a:t>H</a:t>
                </a:r>
                <a:r>
                  <a:rPr lang="en-US" sz="6400" baseline="-25000" dirty="0"/>
                  <a:t>6</a:t>
                </a:r>
                <a:r>
                  <a:rPr lang="en-US" sz="6400" dirty="0"/>
                  <a:t>O(l)+1/2O</a:t>
                </a:r>
                <a:r>
                  <a:rPr lang="en-US" sz="6400" baseline="-25000" dirty="0"/>
                  <a:t>2</a:t>
                </a:r>
                <a:r>
                  <a:rPr lang="en-US" sz="6400" dirty="0"/>
                  <a:t>(g) </a:t>
                </a:r>
                <a14:m>
                  <m:oMath xmlns:m="http://schemas.openxmlformats.org/officeDocument/2006/math">
                    <m:r>
                      <a:rPr lang="en-US" sz="6400" b="1" i="1">
                        <a:latin typeface="Cambria Math" panose="02040503050406030204" pitchFamily="18" charset="0"/>
                        <a:ea typeface="Cambria Math" panose="02040503050406030204" pitchFamily="18" charset="0"/>
                      </a:rPr>
                      <m:t>→</m:t>
                    </m:r>
                  </m:oMath>
                </a14:m>
                <a:r>
                  <a:rPr lang="en-US" sz="6400" dirty="0"/>
                  <a:t>   C</a:t>
                </a:r>
                <a:r>
                  <a:rPr lang="en-US" sz="6400" baseline="-25000" dirty="0"/>
                  <a:t>2</a:t>
                </a:r>
                <a:r>
                  <a:rPr lang="en-US" sz="6400" dirty="0"/>
                  <a:t>H</a:t>
                </a:r>
                <a:r>
                  <a:rPr lang="en-US" sz="6400" baseline="-25000" dirty="0"/>
                  <a:t>4</a:t>
                </a:r>
                <a:r>
                  <a:rPr lang="en-US" sz="6400" dirty="0"/>
                  <a:t>O(l)+H</a:t>
                </a:r>
                <a:r>
                  <a:rPr lang="en-US" sz="6400" baseline="-25000" dirty="0"/>
                  <a:t>2</a:t>
                </a:r>
                <a:r>
                  <a:rPr lang="en-US" sz="6400" dirty="0"/>
                  <a:t>O(l)	     </a:t>
                </a:r>
                <a:r>
                  <a:rPr lang="en-US" sz="6400" dirty="0" smtClean="0"/>
                  <a:t>           </a:t>
                </a:r>
                <a:r>
                  <a:rPr lang="en-US" sz="6400" dirty="0"/>
                  <a:t>ΔH°= [(203.5kJ) / (2)] [-1] = -101.75 kJ</a:t>
                </a:r>
              </a:p>
              <a:p>
                <a:r>
                  <a:rPr lang="en-US" sz="6400" dirty="0"/>
                  <a:t>C</a:t>
                </a:r>
                <a:r>
                  <a:rPr lang="en-US" sz="6400" baseline="-25000" dirty="0"/>
                  <a:t>2</a:t>
                </a:r>
                <a:r>
                  <a:rPr lang="en-US" sz="6400" dirty="0"/>
                  <a:t>H</a:t>
                </a:r>
                <a:r>
                  <a:rPr lang="en-US" sz="6400" baseline="-25000" dirty="0"/>
                  <a:t>4</a:t>
                </a:r>
                <a:r>
                  <a:rPr lang="en-US" sz="6400" dirty="0"/>
                  <a:t>O(l)+5/2O</a:t>
                </a:r>
                <a:r>
                  <a:rPr lang="en-US" sz="6400" baseline="-25000" dirty="0"/>
                  <a:t>2</a:t>
                </a:r>
                <a:r>
                  <a:rPr lang="en-US" sz="6400" dirty="0"/>
                  <a:t>(g) </a:t>
                </a:r>
                <a14:m>
                  <m:oMath xmlns:m="http://schemas.openxmlformats.org/officeDocument/2006/math">
                    <m:r>
                      <a:rPr lang="en-US" sz="6400" b="1" i="1">
                        <a:latin typeface="Cambria Math" panose="02040503050406030204" pitchFamily="18" charset="0"/>
                        <a:ea typeface="Cambria Math" panose="02040503050406030204" pitchFamily="18" charset="0"/>
                      </a:rPr>
                      <m:t>→</m:t>
                    </m:r>
                  </m:oMath>
                </a14:m>
                <a:r>
                  <a:rPr lang="en-US" sz="6400" dirty="0"/>
                  <a:t>        2CO</a:t>
                </a:r>
                <a:r>
                  <a:rPr lang="en-US" sz="6400" baseline="-25000" dirty="0"/>
                  <a:t>2</a:t>
                </a:r>
                <a:r>
                  <a:rPr lang="en-US" sz="6400" dirty="0"/>
                  <a:t> (g)+2H</a:t>
                </a:r>
                <a:r>
                  <a:rPr lang="en-US" sz="6400" baseline="-25000" dirty="0"/>
                  <a:t>2</a:t>
                </a:r>
                <a:r>
                  <a:rPr lang="en-US" sz="6400" dirty="0"/>
                  <a:t>O(l)      	ΔH°= (+583.5kJ)(-1) = -583.5 kJ</a:t>
                </a:r>
              </a:p>
              <a:p>
                <a:r>
                  <a:rPr lang="en-US" sz="6400" dirty="0"/>
                  <a:t>C</a:t>
                </a:r>
                <a:r>
                  <a:rPr lang="en-US" sz="6400" baseline="-25000" dirty="0"/>
                  <a:t>2</a:t>
                </a:r>
                <a:r>
                  <a:rPr lang="en-US" sz="6400" dirty="0"/>
                  <a:t>H</a:t>
                </a:r>
                <a:r>
                  <a:rPr lang="en-US" sz="6400" baseline="-25000" dirty="0"/>
                  <a:t>6</a:t>
                </a:r>
                <a:r>
                  <a:rPr lang="en-US" sz="6400" dirty="0"/>
                  <a:t>O(l)+3O</a:t>
                </a:r>
                <a:r>
                  <a:rPr lang="en-US" sz="6400" baseline="-25000" dirty="0"/>
                  <a:t>2</a:t>
                </a:r>
                <a:r>
                  <a:rPr lang="en-US" sz="6400" dirty="0"/>
                  <a:t>(g) </a:t>
                </a:r>
                <a14:m>
                  <m:oMath xmlns:m="http://schemas.openxmlformats.org/officeDocument/2006/math">
                    <m:r>
                      <a:rPr lang="en-US" sz="6400" b="1" i="1">
                        <a:latin typeface="Cambria Math" panose="02040503050406030204" pitchFamily="18" charset="0"/>
                        <a:ea typeface="Cambria Math" panose="02040503050406030204" pitchFamily="18" charset="0"/>
                      </a:rPr>
                      <m:t>→</m:t>
                    </m:r>
                  </m:oMath>
                </a14:m>
                <a:r>
                  <a:rPr lang="en-US" sz="6400" dirty="0"/>
                  <a:t>          2CO</a:t>
                </a:r>
                <a:r>
                  <a:rPr lang="en-US" sz="6400" baseline="-25000" dirty="0"/>
                  <a:t>2</a:t>
                </a:r>
                <a:r>
                  <a:rPr lang="en-US" sz="6400" dirty="0"/>
                  <a:t>(g)+3H</a:t>
                </a:r>
                <a:r>
                  <a:rPr lang="en-US" sz="6400" baseline="-25000" dirty="0"/>
                  <a:t>2</a:t>
                </a:r>
                <a:r>
                  <a:rPr lang="en-US" sz="6400" dirty="0"/>
                  <a:t>O(l) 	</a:t>
                </a:r>
                <a:r>
                  <a:rPr lang="en-US" sz="6400" dirty="0" smtClean="0"/>
                  <a:t>                ΔH</a:t>
                </a:r>
                <a:r>
                  <a:rPr lang="en-US" sz="6400" dirty="0"/>
                  <a:t>°= -685.25 kJ</a:t>
                </a:r>
              </a:p>
              <a:p>
                <a:r>
                  <a:rPr lang="en-US" sz="6400" dirty="0"/>
                  <a:t>The answer has been obtained </a:t>
                </a:r>
                <a:r>
                  <a:rPr lang="en-US" sz="6400" b="1" dirty="0"/>
                  <a:t>–685.25 kJ</a:t>
                </a:r>
                <a:endParaRPr lang="en-US" sz="6400" dirty="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90600" y="2014194"/>
                <a:ext cx="10058400" cy="3931920"/>
              </a:xfrm>
              <a:blipFill>
                <a:blip r:embed="rId2"/>
                <a:stretch>
                  <a:fillRect l="-242" t="-1705" b="-11473"/>
                </a:stretch>
              </a:blipFill>
            </p:spPr>
            <p:txBody>
              <a:bodyPr/>
              <a:lstStyle/>
              <a:p>
                <a:r>
                  <a:rPr lang="en-US">
                    <a:noFill/>
                  </a:rPr>
                  <a:t> </a:t>
                </a:r>
              </a:p>
            </p:txBody>
          </p:sp>
        </mc:Fallback>
      </mc:AlternateContent>
    </p:spTree>
    <p:extLst>
      <p:ext uri="{BB962C8B-B14F-4D97-AF65-F5344CB8AC3E}">
        <p14:creationId xmlns:p14="http://schemas.microsoft.com/office/powerpoint/2010/main" val="329570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7177"/>
            <a:ext cx="10058400" cy="1371600"/>
          </a:xfrm>
        </p:spPr>
        <p:txBody>
          <a:bodyPr/>
          <a:lstStyle/>
          <a:p>
            <a:r>
              <a:rPr lang="en-US" b="1" dirty="0"/>
              <a:t>Choose the correct answer: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66800" y="1475422"/>
                <a:ext cx="10058400" cy="4582478"/>
              </a:xfrm>
            </p:spPr>
            <p:txBody>
              <a:bodyPr>
                <a:normAutofit fontScale="92500" lnSpcReduction="10000"/>
              </a:bodyPr>
              <a:lstStyle/>
              <a:p>
                <a:r>
                  <a:rPr lang="en-US" b="1" dirty="0" smtClean="0"/>
                  <a:t>18-</a:t>
                </a:r>
              </a:p>
              <a:p>
                <a:endParaRPr lang="en-US" b="1" dirty="0"/>
              </a:p>
              <a:p>
                <a:endParaRPr lang="en-US" b="1" dirty="0" smtClean="0"/>
              </a:p>
              <a:p>
                <a:endParaRPr lang="en-US" b="1" dirty="0"/>
              </a:p>
              <a:p>
                <a:endParaRPr lang="en-US" b="1" dirty="0" smtClean="0"/>
              </a:p>
              <a:p>
                <a:endParaRPr lang="en-US" b="1" dirty="0"/>
              </a:p>
              <a:p>
                <a:r>
                  <a:rPr lang="en-US" dirty="0" smtClean="0"/>
                  <a:t>a)  </a:t>
                </a:r>
                <a14:m>
                  <m:oMath xmlns:m="http://schemas.openxmlformats.org/officeDocument/2006/math">
                    <m:sSubSup>
                      <m:sSubSupPr>
                        <m:ctrlPr>
                          <a:rPr lang="en-US" i="1" dirty="0" smtClean="0">
                            <a:latin typeface="Cambria Math" panose="02040503050406030204" pitchFamily="18" charset="0"/>
                          </a:rPr>
                        </m:ctrlPr>
                      </m:sSubSupPr>
                      <m:e>
                        <m:r>
                          <a:rPr lang="en-US" b="0" i="1" dirty="0" smtClean="0">
                            <a:latin typeface="Cambria Math" panose="02040503050406030204" pitchFamily="18" charset="0"/>
                          </a:rPr>
                          <m:t>𝑚</m:t>
                        </m:r>
                      </m:e>
                      <m:sub>
                        <m:r>
                          <a:rPr lang="en-US" b="0" i="1" dirty="0" smtClean="0">
                            <a:latin typeface="Cambria Math" panose="02040503050406030204" pitchFamily="18" charset="0"/>
                          </a:rPr>
                          <m:t>𝑣</m:t>
                        </m:r>
                      </m:sub>
                      <m:sup>
                        <m:r>
                          <a:rPr lang="en-US" i="1" dirty="0" smtClean="0">
                            <a:latin typeface="Cambria Math" panose="02040503050406030204" pitchFamily="18" charset="0"/>
                            <a:ea typeface="Cambria Math" panose="02040503050406030204" pitchFamily="18" charset="0"/>
                          </a:rPr>
                          <m:t>°</m:t>
                        </m:r>
                      </m:sup>
                    </m:sSubSup>
                    <m:r>
                      <a:rPr lang="en-US" b="0" i="1" dirty="0" smtClean="0">
                        <a:latin typeface="Cambria Math" panose="02040503050406030204" pitchFamily="18" charset="0"/>
                      </a:rPr>
                      <m:t>=</m:t>
                    </m:r>
                    <m:r>
                      <a:rPr lang="en-US" b="0" i="1" dirty="0" smtClean="0">
                        <a:latin typeface="Cambria Math" panose="02040503050406030204" pitchFamily="18" charset="0"/>
                      </a:rPr>
                      <m:t>65</m:t>
                    </m:r>
                    <m:r>
                      <a:rPr lang="en-US" b="0" i="1" dirty="0" smtClean="0">
                        <a:latin typeface="Cambria Math" panose="02040503050406030204" pitchFamily="18" charset="0"/>
                      </a:rPr>
                      <m:t> </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𝐾𝑔</m:t>
                        </m:r>
                      </m:num>
                      <m:den>
                        <m:r>
                          <a:rPr lang="en-US" b="0" i="1" dirty="0" smtClean="0">
                            <a:latin typeface="Cambria Math" panose="02040503050406030204" pitchFamily="18" charset="0"/>
                          </a:rPr>
                          <m:t>h</m:t>
                        </m:r>
                      </m:den>
                    </m:f>
                    <m:r>
                      <a:rPr lang="en-US" b="0" i="1" dirty="0" smtClean="0">
                        <a:latin typeface="Cambria Math" panose="02040503050406030204" pitchFamily="18" charset="0"/>
                      </a:rPr>
                      <m:t>, </m:t>
                    </m:r>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𝑚</m:t>
                        </m:r>
                      </m:e>
                      <m:sub>
                        <m:r>
                          <a:rPr lang="en-US" b="0" i="1" dirty="0" smtClean="0">
                            <a:latin typeface="Cambria Math" panose="02040503050406030204" pitchFamily="18" charset="0"/>
                          </a:rPr>
                          <m:t>𝐿</m:t>
                        </m:r>
                      </m:sub>
                      <m:sup>
                        <m:r>
                          <a:rPr lang="en-US" b="0" i="1" dirty="0" smtClean="0">
                            <a:latin typeface="Cambria Math" panose="02040503050406030204" pitchFamily="18" charset="0"/>
                            <a:ea typeface="Cambria Math" panose="02040503050406030204" pitchFamily="18" charset="0"/>
                          </a:rPr>
                          <m:t>°</m:t>
                        </m:r>
                      </m:sup>
                    </m:sSubSup>
                  </m:oMath>
                </a14:m>
                <a:r>
                  <a:rPr lang="en-US" baseline="30000" dirty="0" smtClean="0"/>
                  <a:t>=    35    </a:t>
                </a:r>
                <a14:m>
                  <m:oMath xmlns:m="http://schemas.openxmlformats.org/officeDocument/2006/math">
                    <m:r>
                      <a:rPr lang="en-US" b="0" i="1" baseline="30000" smtClean="0">
                        <a:latin typeface="Cambria Math" panose="02040503050406030204" pitchFamily="18" charset="0"/>
                      </a:rPr>
                      <m:t>𝑘𝑔</m:t>
                    </m:r>
                    <m:r>
                      <a:rPr lang="en-US" b="0" i="1" baseline="30000" smtClean="0">
                        <a:latin typeface="Cambria Math" panose="02040503050406030204" pitchFamily="18" charset="0"/>
                      </a:rPr>
                      <m:t>/</m:t>
                    </m:r>
                    <m:r>
                      <a:rPr lang="en-US" b="0" i="1" baseline="30000" smtClean="0">
                        <a:latin typeface="Cambria Math" panose="02040503050406030204" pitchFamily="18" charset="0"/>
                      </a:rPr>
                      <m:t>h</m:t>
                    </m:r>
                  </m:oMath>
                </a14:m>
                <a:endParaRPr lang="en-US" baseline="30000" dirty="0"/>
              </a:p>
              <a:p>
                <a:r>
                  <a:rPr lang="en-US" dirty="0" smtClean="0"/>
                  <a:t>b)  </a:t>
                </a:r>
                <a14:m>
                  <m:oMath xmlns:m="http://schemas.openxmlformats.org/officeDocument/2006/math">
                    <m:sSubSup>
                      <m:sSubSupPr>
                        <m:ctrlPr>
                          <a:rPr lang="en-US" i="1" dirty="0">
                            <a:latin typeface="Cambria Math" panose="02040503050406030204" pitchFamily="18" charset="0"/>
                          </a:rPr>
                        </m:ctrlPr>
                      </m:sSubSupPr>
                      <m:e>
                        <m:r>
                          <a:rPr lang="en-US" i="1" dirty="0">
                            <a:latin typeface="Cambria Math" panose="02040503050406030204" pitchFamily="18" charset="0"/>
                          </a:rPr>
                          <m:t>𝑚</m:t>
                        </m:r>
                      </m:e>
                      <m:sub>
                        <m:r>
                          <a:rPr lang="en-US" i="1" dirty="0">
                            <a:latin typeface="Cambria Math" panose="02040503050406030204" pitchFamily="18" charset="0"/>
                          </a:rPr>
                          <m:t>𝑣</m:t>
                        </m:r>
                      </m:sub>
                      <m:sup>
                        <m:r>
                          <a:rPr lang="en-US" i="1" dirty="0">
                            <a:latin typeface="Cambria Math" panose="02040503050406030204" pitchFamily="18" charset="0"/>
                            <a:ea typeface="Cambria Math" panose="02040503050406030204" pitchFamily="18" charset="0"/>
                          </a:rPr>
                          <m:t>°</m:t>
                        </m:r>
                      </m:sup>
                    </m:sSubSup>
                    <m:r>
                      <a:rPr lang="en-US" i="1" dirty="0">
                        <a:latin typeface="Cambria Math" panose="02040503050406030204" pitchFamily="18" charset="0"/>
                      </a:rPr>
                      <m:t>=</m:t>
                    </m:r>
                    <m:r>
                      <a:rPr lang="en-US" b="0" i="1" dirty="0" smtClean="0">
                        <a:latin typeface="Cambria Math" panose="02040503050406030204" pitchFamily="18" charset="0"/>
                      </a:rPr>
                      <m:t>85</m:t>
                    </m:r>
                    <m:r>
                      <a:rPr lang="en-US" b="0" i="1" dirty="0" smtClean="0">
                        <a:latin typeface="Cambria Math" panose="02040503050406030204" pitchFamily="18" charset="0"/>
                      </a:rPr>
                      <m:t>.</m:t>
                    </m:r>
                    <m:r>
                      <a:rPr lang="en-US" b="0" i="1" dirty="0" smtClean="0">
                        <a:latin typeface="Cambria Math" panose="02040503050406030204" pitchFamily="18" charset="0"/>
                      </a:rPr>
                      <m:t>5</m:t>
                    </m:r>
                    <m:r>
                      <a:rPr lang="en-US" i="1" dirty="0">
                        <a:latin typeface="Cambria Math" panose="02040503050406030204" pitchFamily="18" charset="0"/>
                      </a:rPr>
                      <m:t> </m:t>
                    </m:r>
                    <m:f>
                      <m:fPr>
                        <m:ctrlPr>
                          <a:rPr lang="en-US" i="1" dirty="0">
                            <a:latin typeface="Cambria Math" panose="02040503050406030204" pitchFamily="18" charset="0"/>
                          </a:rPr>
                        </m:ctrlPr>
                      </m:fPr>
                      <m:num>
                        <m:r>
                          <a:rPr lang="en-US" i="1" dirty="0">
                            <a:latin typeface="Cambria Math" panose="02040503050406030204" pitchFamily="18" charset="0"/>
                          </a:rPr>
                          <m:t>𝐾𝑔</m:t>
                        </m:r>
                      </m:num>
                      <m:den>
                        <m:r>
                          <a:rPr lang="en-US" i="1" dirty="0">
                            <a:latin typeface="Cambria Math" panose="02040503050406030204" pitchFamily="18" charset="0"/>
                          </a:rPr>
                          <m:t>h</m:t>
                        </m:r>
                      </m:den>
                    </m:f>
                    <m:r>
                      <a:rPr lang="en-US" i="1" dirty="0">
                        <a:latin typeface="Cambria Math" panose="02040503050406030204" pitchFamily="18" charset="0"/>
                      </a:rPr>
                      <m:t>, </m:t>
                    </m:r>
                    <m:sSubSup>
                      <m:sSubSupPr>
                        <m:ctrlPr>
                          <a:rPr lang="en-US" i="1" dirty="0">
                            <a:latin typeface="Cambria Math" panose="02040503050406030204" pitchFamily="18" charset="0"/>
                          </a:rPr>
                        </m:ctrlPr>
                      </m:sSubSupPr>
                      <m:e>
                        <m:r>
                          <a:rPr lang="en-US" i="1" dirty="0">
                            <a:latin typeface="Cambria Math" panose="02040503050406030204" pitchFamily="18" charset="0"/>
                          </a:rPr>
                          <m:t>𝑚</m:t>
                        </m:r>
                      </m:e>
                      <m:sub>
                        <m:r>
                          <a:rPr lang="en-US" i="1" dirty="0">
                            <a:latin typeface="Cambria Math" panose="02040503050406030204" pitchFamily="18" charset="0"/>
                          </a:rPr>
                          <m:t>𝐿</m:t>
                        </m:r>
                      </m:sub>
                      <m:sup>
                        <m:r>
                          <a:rPr lang="en-US" i="1" dirty="0">
                            <a:latin typeface="Cambria Math" panose="02040503050406030204" pitchFamily="18" charset="0"/>
                            <a:ea typeface="Cambria Math" panose="02040503050406030204" pitchFamily="18" charset="0"/>
                          </a:rPr>
                          <m:t>°</m:t>
                        </m:r>
                      </m:sup>
                    </m:sSubSup>
                  </m:oMath>
                </a14:m>
                <a:r>
                  <a:rPr lang="en-US" baseline="30000" dirty="0"/>
                  <a:t>=   </a:t>
                </a:r>
                <a:r>
                  <a:rPr lang="en-US" baseline="30000" dirty="0" smtClean="0"/>
                  <a:t>1</a:t>
                </a:r>
                <a14:m>
                  <m:oMath xmlns:m="http://schemas.openxmlformats.org/officeDocument/2006/math">
                    <m:r>
                      <a:rPr lang="en-US" b="0" i="0" baseline="30000" smtClean="0">
                        <a:latin typeface="Cambria Math" panose="02040503050406030204" pitchFamily="18" charset="0"/>
                      </a:rPr>
                      <m:t>4</m:t>
                    </m:r>
                    <m:r>
                      <a:rPr lang="en-US" b="0" i="0" baseline="30000" smtClean="0">
                        <a:latin typeface="Cambria Math" panose="02040503050406030204" pitchFamily="18" charset="0"/>
                      </a:rPr>
                      <m:t>.</m:t>
                    </m:r>
                    <m:r>
                      <a:rPr lang="en-US" b="0" i="0" baseline="30000" smtClean="0">
                        <a:latin typeface="Cambria Math" panose="02040503050406030204" pitchFamily="18" charset="0"/>
                      </a:rPr>
                      <m:t>5</m:t>
                    </m:r>
                    <m:r>
                      <a:rPr lang="en-US" b="0" i="0" baseline="30000" smtClean="0">
                        <a:latin typeface="Cambria Math" panose="02040503050406030204" pitchFamily="18" charset="0"/>
                      </a:rPr>
                      <m:t>      </m:t>
                    </m:r>
                    <m:r>
                      <a:rPr lang="en-US" i="1" baseline="30000">
                        <a:latin typeface="Cambria Math" panose="02040503050406030204" pitchFamily="18" charset="0"/>
                      </a:rPr>
                      <m:t>𝑘𝑔</m:t>
                    </m:r>
                    <m:r>
                      <a:rPr lang="en-US" i="1" baseline="30000">
                        <a:latin typeface="Cambria Math" panose="02040503050406030204" pitchFamily="18" charset="0"/>
                      </a:rPr>
                      <m:t>/</m:t>
                    </m:r>
                    <m:r>
                      <a:rPr lang="en-US" i="1" baseline="30000">
                        <a:latin typeface="Cambria Math" panose="02040503050406030204" pitchFamily="18" charset="0"/>
                      </a:rPr>
                      <m:t>h</m:t>
                    </m:r>
                  </m:oMath>
                </a14:m>
                <a:endParaRPr lang="en-US" baseline="30000" dirty="0"/>
              </a:p>
              <a:p>
                <a:r>
                  <a:rPr lang="en-US" dirty="0" smtClean="0"/>
                  <a:t>C) </a:t>
                </a:r>
                <a14:m>
                  <m:oMath xmlns:m="http://schemas.openxmlformats.org/officeDocument/2006/math">
                    <m:sSubSup>
                      <m:sSubSupPr>
                        <m:ctrlPr>
                          <a:rPr lang="en-US" i="1" dirty="0">
                            <a:latin typeface="Cambria Math" panose="02040503050406030204" pitchFamily="18" charset="0"/>
                          </a:rPr>
                        </m:ctrlPr>
                      </m:sSubSupPr>
                      <m:e>
                        <m:r>
                          <a:rPr lang="en-US" i="1" dirty="0">
                            <a:latin typeface="Cambria Math" panose="02040503050406030204" pitchFamily="18" charset="0"/>
                          </a:rPr>
                          <m:t>𝑚</m:t>
                        </m:r>
                      </m:e>
                      <m:sub>
                        <m:r>
                          <a:rPr lang="en-US" i="1" dirty="0">
                            <a:latin typeface="Cambria Math" panose="02040503050406030204" pitchFamily="18" charset="0"/>
                          </a:rPr>
                          <m:t>𝑣</m:t>
                        </m:r>
                      </m:sub>
                      <m:sup>
                        <m:r>
                          <a:rPr lang="en-US" i="1" dirty="0">
                            <a:latin typeface="Cambria Math" panose="02040503050406030204" pitchFamily="18" charset="0"/>
                            <a:ea typeface="Cambria Math" panose="02040503050406030204" pitchFamily="18" charset="0"/>
                          </a:rPr>
                          <m:t>°</m:t>
                        </m:r>
                      </m:sup>
                    </m:sSubSup>
                    <m:r>
                      <a:rPr lang="en-US" i="1" dirty="0">
                        <a:latin typeface="Cambria Math" panose="02040503050406030204" pitchFamily="18" charset="0"/>
                      </a:rPr>
                      <m:t>=</m:t>
                    </m:r>
                    <m:r>
                      <a:rPr lang="en-US" i="1" dirty="0">
                        <a:latin typeface="Cambria Math" panose="02040503050406030204" pitchFamily="18" charset="0"/>
                      </a:rPr>
                      <m:t>59</m:t>
                    </m:r>
                    <m:r>
                      <a:rPr lang="en-US" i="1" dirty="0">
                        <a:latin typeface="Cambria Math" panose="02040503050406030204" pitchFamily="18" charset="0"/>
                      </a:rPr>
                      <m:t>.</m:t>
                    </m:r>
                    <m:r>
                      <a:rPr lang="en-US" i="1" dirty="0">
                        <a:latin typeface="Cambria Math" panose="02040503050406030204" pitchFamily="18" charset="0"/>
                      </a:rPr>
                      <m:t>7</m:t>
                    </m:r>
                    <m:r>
                      <a:rPr lang="en-US" i="1" dirty="0">
                        <a:latin typeface="Cambria Math" panose="02040503050406030204" pitchFamily="18" charset="0"/>
                      </a:rPr>
                      <m:t> </m:t>
                    </m:r>
                    <m:f>
                      <m:fPr>
                        <m:ctrlPr>
                          <a:rPr lang="en-US" i="1" dirty="0">
                            <a:latin typeface="Cambria Math" panose="02040503050406030204" pitchFamily="18" charset="0"/>
                          </a:rPr>
                        </m:ctrlPr>
                      </m:fPr>
                      <m:num>
                        <m:r>
                          <a:rPr lang="en-US" i="1" dirty="0">
                            <a:latin typeface="Cambria Math" panose="02040503050406030204" pitchFamily="18" charset="0"/>
                          </a:rPr>
                          <m:t>𝐾𝑔</m:t>
                        </m:r>
                      </m:num>
                      <m:den>
                        <m:r>
                          <a:rPr lang="en-US" i="1" dirty="0">
                            <a:latin typeface="Cambria Math" panose="02040503050406030204" pitchFamily="18" charset="0"/>
                          </a:rPr>
                          <m:t>h</m:t>
                        </m:r>
                      </m:den>
                    </m:f>
                    <m:r>
                      <a:rPr lang="en-US" i="1" dirty="0">
                        <a:latin typeface="Cambria Math" panose="02040503050406030204" pitchFamily="18" charset="0"/>
                      </a:rPr>
                      <m:t>, </m:t>
                    </m:r>
                    <m:sSubSup>
                      <m:sSubSupPr>
                        <m:ctrlPr>
                          <a:rPr lang="en-US" i="1" dirty="0">
                            <a:latin typeface="Cambria Math" panose="02040503050406030204" pitchFamily="18" charset="0"/>
                          </a:rPr>
                        </m:ctrlPr>
                      </m:sSubSupPr>
                      <m:e>
                        <m:r>
                          <a:rPr lang="en-US" i="1" dirty="0">
                            <a:latin typeface="Cambria Math" panose="02040503050406030204" pitchFamily="18" charset="0"/>
                          </a:rPr>
                          <m:t>𝑚</m:t>
                        </m:r>
                      </m:e>
                      <m:sub>
                        <m:r>
                          <a:rPr lang="en-US" i="1" dirty="0">
                            <a:latin typeface="Cambria Math" panose="02040503050406030204" pitchFamily="18" charset="0"/>
                          </a:rPr>
                          <m:t>𝐿</m:t>
                        </m:r>
                      </m:sub>
                      <m:sup>
                        <m:r>
                          <a:rPr lang="en-US" i="1" dirty="0">
                            <a:latin typeface="Cambria Math" panose="02040503050406030204" pitchFamily="18" charset="0"/>
                            <a:ea typeface="Cambria Math" panose="02040503050406030204" pitchFamily="18" charset="0"/>
                          </a:rPr>
                          <m:t>°</m:t>
                        </m:r>
                      </m:sup>
                    </m:sSubSup>
                  </m:oMath>
                </a14:m>
                <a:r>
                  <a:rPr lang="en-US" baseline="30000" dirty="0"/>
                  <a:t>=    40.4     </a:t>
                </a:r>
                <a14:m>
                  <m:oMath xmlns:m="http://schemas.openxmlformats.org/officeDocument/2006/math">
                    <m:r>
                      <a:rPr lang="en-US" i="1" baseline="30000">
                        <a:latin typeface="Cambria Math" panose="02040503050406030204" pitchFamily="18" charset="0"/>
                      </a:rPr>
                      <m:t>𝑘𝑔</m:t>
                    </m:r>
                    <m:r>
                      <a:rPr lang="en-US" i="1" baseline="30000">
                        <a:latin typeface="Cambria Math" panose="02040503050406030204" pitchFamily="18" charset="0"/>
                      </a:rPr>
                      <m:t>/</m:t>
                    </m:r>
                    <m:r>
                      <a:rPr lang="en-US" i="1" baseline="30000">
                        <a:latin typeface="Cambria Math" panose="02040503050406030204" pitchFamily="18" charset="0"/>
                      </a:rPr>
                      <m:t>h</m:t>
                    </m:r>
                  </m:oMath>
                </a14:m>
                <a:endParaRPr lang="en-US" baseline="30000" dirty="0"/>
              </a:p>
              <a:p>
                <a:endParaRPr lang="en-US" dirty="0"/>
              </a:p>
              <a:p>
                <a:pPr marL="0" indent="0">
                  <a:buNone/>
                </a:pPr>
                <a:endParaRPr lang="en-US" dirty="0"/>
              </a:p>
              <a:p>
                <a:r>
                  <a:rPr lang="en-US" dirty="0"/>
                  <a:t>ANSWER: </a:t>
                </a:r>
                <a:r>
                  <a:rPr lang="en-US" dirty="0" smtClean="0"/>
                  <a:t>c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66800" y="1475422"/>
                <a:ext cx="10058400" cy="4582478"/>
              </a:xfrm>
              <a:blipFill>
                <a:blip r:embed="rId2"/>
                <a:stretch>
                  <a:fillRect l="-303" t="-798"/>
                </a:stretch>
              </a:blipFill>
            </p:spPr>
            <p:txBody>
              <a:bodyPr/>
              <a:lstStyle/>
              <a:p>
                <a:r>
                  <a:rPr lang="en-US">
                    <a:noFill/>
                  </a:rPr>
                  <a:t> </a:t>
                </a:r>
              </a:p>
            </p:txBody>
          </p:sp>
        </mc:Fallback>
      </mc:AlternateContent>
      <p:pic>
        <p:nvPicPr>
          <p:cNvPr id="7" name="Picture 6"/>
          <p:cNvPicPr>
            <a:picLocks noChangeAspect="1"/>
          </p:cNvPicPr>
          <p:nvPr/>
        </p:nvPicPr>
        <p:blipFill>
          <a:blip r:embed="rId3"/>
          <a:stretch>
            <a:fillRect/>
          </a:stretch>
        </p:blipFill>
        <p:spPr>
          <a:xfrm>
            <a:off x="1790699" y="1648777"/>
            <a:ext cx="9763125" cy="1922145"/>
          </a:xfrm>
          <a:prstGeom prst="rect">
            <a:avLst/>
          </a:prstGeom>
        </p:spPr>
      </p:pic>
      <p:pic>
        <p:nvPicPr>
          <p:cNvPr id="8" name="Picture 7"/>
          <p:cNvPicPr>
            <a:picLocks noChangeAspect="1"/>
          </p:cNvPicPr>
          <p:nvPr/>
        </p:nvPicPr>
        <p:blipFill>
          <a:blip r:embed="rId4"/>
          <a:stretch>
            <a:fillRect/>
          </a:stretch>
        </p:blipFill>
        <p:spPr>
          <a:xfrm>
            <a:off x="7934325" y="3744277"/>
            <a:ext cx="3190875" cy="2719387"/>
          </a:xfrm>
          <a:prstGeom prst="rect">
            <a:avLst/>
          </a:prstGeom>
        </p:spPr>
      </p:pic>
      <mc:AlternateContent xmlns:mc="http://schemas.openxmlformats.org/markup-compatibility/2006">
        <mc:Choice xmlns:p14="http://schemas.microsoft.com/office/powerpoint/2010/main" Requires="p14">
          <p:contentPart p14:bwMode="auto" r:id="rId5">
            <p14:nvContentPartPr>
              <p14:cNvPr id="10" name="Ink 9"/>
              <p14:cNvContentPartPr/>
              <p14:nvPr/>
            </p14:nvContentPartPr>
            <p14:xfrm>
              <a:off x="3181320" y="3753000"/>
              <a:ext cx="360" cy="360"/>
            </p14:xfrm>
          </p:contentPart>
        </mc:Choice>
        <mc:Fallback>
          <p:pic>
            <p:nvPicPr>
              <p:cNvPr id="10" name="Ink 9"/>
              <p:cNvPicPr/>
              <p:nvPr/>
            </p:nvPicPr>
            <p:blipFill>
              <a:blip r:embed="rId6"/>
              <a:stretch>
                <a:fillRect/>
              </a:stretch>
            </p:blipFill>
            <p:spPr>
              <a:xfrm>
                <a:off x="3171960" y="3743640"/>
                <a:ext cx="19080" cy="19080"/>
              </a:xfrm>
              <a:prstGeom prst="rect">
                <a:avLst/>
              </a:prstGeom>
            </p:spPr>
          </p:pic>
        </mc:Fallback>
      </mc:AlternateContent>
    </p:spTree>
    <p:extLst>
      <p:ext uri="{BB962C8B-B14F-4D97-AF65-F5344CB8AC3E}">
        <p14:creationId xmlns:p14="http://schemas.microsoft.com/office/powerpoint/2010/main" val="295973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Choose the correct answer: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b="1" dirty="0"/>
                  <a:t>19- student must use 225 mL of hot </a:t>
                </a:r>
                <a:r>
                  <a:rPr lang="en-US" b="1" dirty="0" smtClean="0"/>
                  <a:t>water in </a:t>
                </a:r>
                <a:r>
                  <a:rPr lang="en-US" b="1" dirty="0"/>
                  <a:t>a lab procedure.  Calculate </a:t>
                </a:r>
                <a:r>
                  <a:rPr lang="en-US" b="1" dirty="0" smtClean="0"/>
                  <a:t>the amount </a:t>
                </a:r>
                <a:r>
                  <a:rPr lang="en-US" b="1" dirty="0"/>
                  <a:t>of heat required to raise </a:t>
                </a:r>
                <a:r>
                  <a:rPr lang="en-US" b="1" dirty="0" smtClean="0"/>
                  <a:t>the temperature </a:t>
                </a:r>
                <a:r>
                  <a:rPr lang="en-US" b="1" dirty="0"/>
                  <a:t>of 225 mL of water from20.0 </a:t>
                </a:r>
                <a14:m>
                  <m:oMath xmlns:m="http://schemas.openxmlformats.org/officeDocument/2006/math">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 </m:t>
                    </m:r>
                  </m:oMath>
                </a14:m>
                <a:r>
                  <a:rPr lang="en-US" b="1" dirty="0"/>
                  <a:t>to 100.0 </a:t>
                </a:r>
                <a14:m>
                  <m:oMath xmlns:m="http://schemas.openxmlformats.org/officeDocument/2006/math">
                    <m:r>
                      <a:rPr lang="en-US" b="1" i="1" smtClean="0">
                        <a:latin typeface="Cambria Math" panose="02040503050406030204" pitchFamily="18" charset="0"/>
                        <a:ea typeface="Cambria Math" panose="02040503050406030204" pitchFamily="18" charset="0"/>
                      </a:rPr>
                      <m:t>℃</m:t>
                    </m:r>
                  </m:oMath>
                </a14:m>
                <a:r>
                  <a:rPr lang="en-US" b="1" dirty="0"/>
                  <a:t>.</a:t>
                </a:r>
              </a:p>
              <a:p>
                <a:r>
                  <a:rPr lang="en-US" dirty="0" smtClean="0"/>
                  <a:t>a)  </a:t>
                </a:r>
                <a:r>
                  <a:rPr lang="en-US" dirty="0"/>
                  <a:t>75.5 kJ</a:t>
                </a:r>
              </a:p>
              <a:p>
                <a:r>
                  <a:rPr lang="en-US" dirty="0" smtClean="0"/>
                  <a:t>b) 80.5 </a:t>
                </a:r>
                <a:r>
                  <a:rPr lang="en-US" dirty="0"/>
                  <a:t>kJ </a:t>
                </a:r>
                <a:endParaRPr lang="en-US" dirty="0" smtClean="0"/>
              </a:p>
              <a:p>
                <a:r>
                  <a:rPr lang="en-US" dirty="0" smtClean="0"/>
                  <a:t>C) 95.5 </a:t>
                </a:r>
                <a:r>
                  <a:rPr lang="en-US" dirty="0"/>
                  <a:t>kJ </a:t>
                </a:r>
                <a:endParaRPr lang="en-US" dirty="0" smtClean="0"/>
              </a:p>
              <a:p>
                <a:r>
                  <a:rPr lang="en-US" dirty="0" smtClean="0"/>
                  <a:t>d</a:t>
                </a:r>
                <a:r>
                  <a:rPr lang="en-US" dirty="0"/>
                  <a:t>. none of the above</a:t>
                </a:r>
              </a:p>
              <a:p>
                <a:endParaRPr lang="en-US" dirty="0"/>
              </a:p>
              <a:p>
                <a:r>
                  <a:rPr lang="en-US" dirty="0"/>
                  <a:t>ANSWER: </a:t>
                </a:r>
                <a:r>
                  <a:rPr lang="en-US" dirty="0" smtClean="0"/>
                  <a:t>a.</a:t>
                </a:r>
              </a:p>
              <a:p>
                <a:pPr fontAlgn="base"/>
                <a:r>
                  <a:rPr lang="en-US" dirty="0" smtClean="0"/>
                  <a:t> </a:t>
                </a:r>
                <a:r>
                  <a:rPr lang="en-US" dirty="0"/>
                  <a:t>Explanation: </a:t>
                </a:r>
                <a:r>
                  <a:rPr lang="en-US" dirty="0" smtClean="0"/>
                  <a:t>since </a:t>
                </a:r>
                <a:r>
                  <a:rPr lang="en-US" dirty="0"/>
                  <a:t>the density of water is 1.00 g /mL, the mass of 225 mL of water is 225 </a:t>
                </a:r>
                <a:r>
                  <a:rPr lang="en-US" dirty="0" smtClean="0"/>
                  <a:t>g </a:t>
                </a:r>
                <a:r>
                  <a:rPr lang="en-US" dirty="0"/>
                  <a:t>for water is  4.184 </a:t>
                </a:r>
                <a:r>
                  <a:rPr lang="en-US" dirty="0" smtClean="0"/>
                  <a:t>J/g °C</a:t>
                </a:r>
                <a:endParaRPr lang="en-US" dirty="0"/>
              </a:p>
              <a:p>
                <a:pPr fontAlgn="base"/>
                <a:r>
                  <a:rPr lang="en-US" dirty="0"/>
                  <a:t>q = </a:t>
                </a:r>
                <a:r>
                  <a:rPr lang="en-US" dirty="0" smtClean="0"/>
                  <a:t>mc</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smtClean="0"/>
                  <a:t>T</a:t>
                </a:r>
                <a:endParaRPr lang="en-US" dirty="0"/>
              </a:p>
              <a:p>
                <a:pPr fontAlgn="base"/>
                <a:r>
                  <a:rPr lang="en-US" dirty="0"/>
                  <a:t>q = (225 g)(4.184 </a:t>
                </a:r>
                <a:r>
                  <a:rPr lang="en-US" dirty="0" smtClean="0"/>
                  <a:t>J/g °C</a:t>
                </a:r>
                <a:r>
                  <a:rPr lang="en-US" dirty="0"/>
                  <a:t>)(100.0°C - 20.0 °C) = 755312 J = 75.5 kJ</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303" t="-930" b="-1860"/>
                </a:stretch>
              </a:blipFill>
            </p:spPr>
            <p:txBody>
              <a:bodyPr/>
              <a:lstStyle/>
              <a:p>
                <a:r>
                  <a:rPr lang="en-US">
                    <a:noFill/>
                  </a:rPr>
                  <a:t> </a:t>
                </a:r>
              </a:p>
            </p:txBody>
          </p:sp>
        </mc:Fallback>
      </mc:AlternateContent>
    </p:spTree>
    <p:extLst>
      <p:ext uri="{BB962C8B-B14F-4D97-AF65-F5344CB8AC3E}">
        <p14:creationId xmlns:p14="http://schemas.microsoft.com/office/powerpoint/2010/main" val="268850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ipe(down)">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wipe(down)">
                                      <p:cBhvr>
                                        <p:cTn id="12" dur="500"/>
                                        <p:tgtEl>
                                          <p:spTgt spid="3">
                                            <p:txEl>
                                              <p:pRg st="7" end="7"/>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wipe(down)">
                                      <p:cBhvr>
                                        <p:cTn id="15" dur="500"/>
                                        <p:tgtEl>
                                          <p:spTgt spid="3">
                                            <p:txEl>
                                              <p:pRg st="8" end="8"/>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wipe(down)">
                                      <p:cBhvr>
                                        <p:cTn id="1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33019"/>
            <a:ext cx="10058400" cy="1371600"/>
          </a:xfrm>
        </p:spPr>
        <p:txBody>
          <a:bodyPr/>
          <a:lstStyle/>
          <a:p>
            <a:r>
              <a:rPr lang="en-US" b="1" dirty="0"/>
              <a:t>Choose the correct answer: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66800" y="1604618"/>
                <a:ext cx="10058400" cy="4910481"/>
              </a:xfrm>
            </p:spPr>
            <p:txBody>
              <a:bodyPr>
                <a:normAutofit fontScale="55000" lnSpcReduction="20000"/>
              </a:bodyPr>
              <a:lstStyle/>
              <a:p>
                <a:pPr algn="just"/>
                <a:r>
                  <a:rPr lang="en-US" sz="3600" b="1" dirty="0" smtClean="0"/>
                  <a:t>20- </a:t>
                </a:r>
                <a:r>
                  <a:rPr lang="en-US" sz="3600" b="1" dirty="0"/>
                  <a:t>Calculate the specific heat capacity of a new alloy if a 15.4 g sample absorbs 393 J when it is heated from 0.0</a:t>
                </a:r>
                <a:r>
                  <a:rPr lang="en-US" sz="3600" b="1" dirty="0">
                    <a:ea typeface="Cambria Math" panose="02040503050406030204" pitchFamily="18" charset="0"/>
                  </a:rPr>
                  <a:t> </a:t>
                </a:r>
                <a14:m>
                  <m:oMath xmlns:m="http://schemas.openxmlformats.org/officeDocument/2006/math">
                    <m:r>
                      <a:rPr lang="en-US" sz="3600" b="1" i="1">
                        <a:latin typeface="Cambria Math" panose="02040503050406030204" pitchFamily="18" charset="0"/>
                        <a:ea typeface="Cambria Math" panose="02040503050406030204" pitchFamily="18" charset="0"/>
                      </a:rPr>
                      <m:t>℃</m:t>
                    </m:r>
                  </m:oMath>
                </a14:m>
                <a:r>
                  <a:rPr lang="en-US" sz="3600" b="1" dirty="0"/>
                  <a:t> to 37.6 </a:t>
                </a:r>
                <a14:m>
                  <m:oMath xmlns:m="http://schemas.openxmlformats.org/officeDocument/2006/math">
                    <m:r>
                      <a:rPr lang="en-US" sz="3600" b="1" i="1" smtClean="0">
                        <a:latin typeface="Cambria Math" panose="02040503050406030204" pitchFamily="18" charset="0"/>
                        <a:ea typeface="Cambria Math" panose="02040503050406030204" pitchFamily="18" charset="0"/>
                      </a:rPr>
                      <m:t>℃</m:t>
                    </m:r>
                  </m:oMath>
                </a14:m>
                <a:r>
                  <a:rPr lang="en-US" sz="3600" b="1" dirty="0" smtClean="0"/>
                  <a:t>.</a:t>
                </a:r>
                <a:endParaRPr lang="en-US" sz="3600" b="1" dirty="0"/>
              </a:p>
              <a:p>
                <a:r>
                  <a:rPr lang="en-US" sz="3600" dirty="0"/>
                  <a:t>(a) c = </a:t>
                </a:r>
                <a:r>
                  <a:rPr lang="en-US" sz="3600" dirty="0" smtClean="0"/>
                  <a:t>0.697 </a:t>
                </a:r>
                <a:r>
                  <a:rPr lang="en-US" sz="3600" dirty="0"/>
                  <a:t>J/g </a:t>
                </a:r>
                <a14:m>
                  <m:oMath xmlns:m="http://schemas.openxmlformats.org/officeDocument/2006/math">
                    <m:r>
                      <a:rPr lang="en-US" sz="3600" i="1">
                        <a:latin typeface="Cambria Math" panose="02040503050406030204" pitchFamily="18" charset="0"/>
                        <a:ea typeface="Cambria Math" panose="02040503050406030204" pitchFamily="18" charset="0"/>
                      </a:rPr>
                      <m:t>℃</m:t>
                    </m:r>
                  </m:oMath>
                </a14:m>
                <a:r>
                  <a:rPr lang="en-US" sz="3600" dirty="0"/>
                  <a:t/>
                </a:r>
                <a:br>
                  <a:rPr lang="en-US" sz="3600" dirty="0"/>
                </a:br>
                <a:r>
                  <a:rPr lang="en-US" sz="3600" dirty="0"/>
                  <a:t>(b) c = 0.679 J/g </a:t>
                </a:r>
                <a14:m>
                  <m:oMath xmlns:m="http://schemas.openxmlformats.org/officeDocument/2006/math">
                    <m:r>
                      <a:rPr lang="en-US" sz="3600" i="1">
                        <a:latin typeface="Cambria Math" panose="02040503050406030204" pitchFamily="18" charset="0"/>
                        <a:ea typeface="Cambria Math" panose="02040503050406030204" pitchFamily="18" charset="0"/>
                      </a:rPr>
                      <m:t>℃</m:t>
                    </m:r>
                  </m:oMath>
                </a14:m>
                <a:r>
                  <a:rPr lang="en-US" sz="3600" dirty="0"/>
                  <a:t/>
                </a:r>
                <a:br>
                  <a:rPr lang="en-US" sz="3600" dirty="0"/>
                </a:br>
                <a:r>
                  <a:rPr lang="en-US" sz="3600" dirty="0" smtClean="0"/>
                  <a:t>(</a:t>
                </a:r>
                <a:r>
                  <a:rPr lang="en-US" sz="3600" dirty="0"/>
                  <a:t>c) c = </a:t>
                </a:r>
                <a:r>
                  <a:rPr lang="en-US" sz="3600" dirty="0" smtClean="0"/>
                  <a:t>0.867 </a:t>
                </a:r>
                <a:r>
                  <a:rPr lang="en-US" sz="3600" dirty="0"/>
                  <a:t>J/g </a:t>
                </a:r>
                <a14:m>
                  <m:oMath xmlns:m="http://schemas.openxmlformats.org/officeDocument/2006/math">
                    <m:r>
                      <a:rPr lang="en-US" sz="3600" i="1">
                        <a:latin typeface="Cambria Math" panose="02040503050406030204" pitchFamily="18" charset="0"/>
                        <a:ea typeface="Cambria Math" panose="02040503050406030204" pitchFamily="18" charset="0"/>
                      </a:rPr>
                      <m:t>℃</m:t>
                    </m:r>
                  </m:oMath>
                </a14:m>
                <a:r>
                  <a:rPr lang="en-US" sz="3600" dirty="0"/>
                  <a:t/>
                </a:r>
                <a:br>
                  <a:rPr lang="en-US" sz="3600" dirty="0"/>
                </a:br>
                <a:r>
                  <a:rPr lang="en-US" sz="3600" dirty="0"/>
                  <a:t>(d) c = </a:t>
                </a:r>
                <a:r>
                  <a:rPr lang="en-US" sz="3600" dirty="0" smtClean="0"/>
                  <a:t>0.779 </a:t>
                </a:r>
                <a:r>
                  <a:rPr lang="en-US" sz="3600" dirty="0"/>
                  <a:t>J/g </a:t>
                </a:r>
                <a14:m>
                  <m:oMath xmlns:m="http://schemas.openxmlformats.org/officeDocument/2006/math">
                    <m:r>
                      <a:rPr lang="en-US" sz="3600" i="1">
                        <a:latin typeface="Cambria Math" panose="02040503050406030204" pitchFamily="18" charset="0"/>
                        <a:ea typeface="Cambria Math" panose="02040503050406030204" pitchFamily="18" charset="0"/>
                      </a:rPr>
                      <m:t>℃</m:t>
                    </m:r>
                  </m:oMath>
                </a14:m>
                <a:r>
                  <a:rPr lang="en-US" sz="3600" dirty="0"/>
                  <a:t/>
                </a:r>
                <a:br>
                  <a:rPr lang="en-US" sz="3600" dirty="0"/>
                </a:br>
                <a:endParaRPr lang="en-US" sz="3600" dirty="0"/>
              </a:p>
              <a:p>
                <a:r>
                  <a:rPr lang="en-US" sz="3600" dirty="0"/>
                  <a:t>Answer: </a:t>
                </a:r>
                <a:r>
                  <a:rPr lang="en-US" sz="3600" dirty="0" smtClean="0"/>
                  <a:t>b</a:t>
                </a:r>
              </a:p>
              <a:p>
                <a:pPr fontAlgn="base"/>
                <a:r>
                  <a:rPr lang="en-US" sz="3600" dirty="0"/>
                  <a:t>Explanation</a:t>
                </a:r>
                <a:r>
                  <a:rPr lang="en-US" sz="3600" dirty="0" smtClean="0"/>
                  <a:t>:</a:t>
                </a:r>
                <a:r>
                  <a:rPr lang="en-US" sz="3600" dirty="0"/>
                  <a:t> m = 15.4 g</a:t>
                </a:r>
              </a:p>
              <a:p>
                <a:pPr fontAlgn="base"/>
                <a:r>
                  <a:rPr lang="en-US" sz="3600" dirty="0"/>
                  <a:t>T = </a:t>
                </a:r>
                <a:r>
                  <a:rPr lang="en-US" sz="3600" dirty="0" smtClean="0"/>
                  <a:t>37.6 </a:t>
                </a:r>
                <a14:m>
                  <m:oMath xmlns:m="http://schemas.openxmlformats.org/officeDocument/2006/math">
                    <m:r>
                      <a:rPr lang="en-US" sz="3600" i="1" smtClean="0">
                        <a:latin typeface="Cambria Math" panose="02040503050406030204" pitchFamily="18" charset="0"/>
                        <a:ea typeface="Cambria Math" panose="02040503050406030204" pitchFamily="18" charset="0"/>
                      </a:rPr>
                      <m:t>℃</m:t>
                    </m:r>
                    <m:r>
                      <a:rPr lang="en-US" sz="3600" b="0" i="0" smtClean="0">
                        <a:latin typeface="Cambria Math" panose="02040503050406030204" pitchFamily="18" charset="0"/>
                        <a:ea typeface="Cambria Math" panose="02040503050406030204" pitchFamily="18" charset="0"/>
                      </a:rPr>
                      <m:t>                      </m:t>
                    </m:r>
                  </m:oMath>
                </a14:m>
                <a:r>
                  <a:rPr lang="en-US" sz="3600" dirty="0"/>
                  <a:t>q = 393 J</a:t>
                </a:r>
              </a:p>
              <a:p>
                <a:pPr fontAlgn="base"/>
                <a:r>
                  <a:rPr lang="en-US" sz="3600" dirty="0"/>
                  <a:t>T = 0.0 </a:t>
                </a:r>
                <a14:m>
                  <m:oMath xmlns:m="http://schemas.openxmlformats.org/officeDocument/2006/math">
                    <m:r>
                      <a:rPr lang="en-US" sz="3600" i="1">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 </m:t>
                    </m:r>
                  </m:oMath>
                </a14:m>
                <a:r>
                  <a:rPr lang="en-US" sz="3600" dirty="0"/>
                  <a:t> </a:t>
                </a:r>
                <a:r>
                  <a:rPr lang="en-US" sz="3600" dirty="0" smtClean="0"/>
                  <a:t>                  </a:t>
                </a:r>
              </a:p>
              <a:p>
                <a:pPr fontAlgn="base"/>
                <a:r>
                  <a:rPr lang="en-US" sz="3600" dirty="0" smtClean="0"/>
                  <a:t>q </a:t>
                </a:r>
                <a:r>
                  <a:rPr lang="en-US" sz="3600" dirty="0"/>
                  <a:t>= </a:t>
                </a:r>
                <a:r>
                  <a:rPr lang="en-US" sz="3600" dirty="0" smtClean="0"/>
                  <a:t>mc</a:t>
                </a:r>
                <a14:m>
                  <m:oMath xmlns:m="http://schemas.openxmlformats.org/officeDocument/2006/math">
                    <m:r>
                      <a:rPr lang="en-US" sz="3600" i="1" smtClean="0">
                        <a:latin typeface="Cambria Math" panose="02040503050406030204" pitchFamily="18" charset="0"/>
                        <a:ea typeface="Cambria Math" panose="02040503050406030204" pitchFamily="18" charset="0"/>
                      </a:rPr>
                      <m:t>∆</m:t>
                    </m:r>
                  </m:oMath>
                </a14:m>
                <a:r>
                  <a:rPr lang="en-US" sz="3600" dirty="0" smtClean="0"/>
                  <a:t>T</a:t>
                </a:r>
                <a:endParaRPr lang="en-US" sz="3600" dirty="0"/>
              </a:p>
              <a:p>
                <a:pPr fontAlgn="base"/>
                <a:r>
                  <a:rPr lang="en-US" sz="3600" dirty="0"/>
                  <a:t>393 J = (15.4 g) (c) (</a:t>
                </a:r>
                <a:r>
                  <a:rPr lang="en-US" sz="3600" dirty="0" smtClean="0"/>
                  <a:t>37.6</a:t>
                </a:r>
                <a:r>
                  <a:rPr lang="en-US" sz="3600" dirty="0"/>
                  <a:t> </a:t>
                </a:r>
                <a14:m>
                  <m:oMath xmlns:m="http://schemas.openxmlformats.org/officeDocument/2006/math">
                    <m:r>
                      <a:rPr lang="en-US" sz="3600" i="1">
                        <a:latin typeface="Cambria Math" panose="02040503050406030204" pitchFamily="18" charset="0"/>
                        <a:ea typeface="Cambria Math" panose="02040503050406030204" pitchFamily="18" charset="0"/>
                      </a:rPr>
                      <m:t>℃</m:t>
                    </m:r>
                  </m:oMath>
                </a14:m>
                <a:r>
                  <a:rPr lang="en-US" sz="3600" dirty="0" smtClean="0"/>
                  <a:t> </a:t>
                </a:r>
                <a:r>
                  <a:rPr lang="en-US" sz="3600" dirty="0"/>
                  <a:t>- </a:t>
                </a:r>
                <a:r>
                  <a:rPr lang="en-US" sz="3600" dirty="0" smtClean="0"/>
                  <a:t>0.0</a:t>
                </a:r>
                <a:r>
                  <a:rPr lang="en-US" sz="3600" dirty="0">
                    <a:ea typeface="Cambria Math" panose="02040503050406030204" pitchFamily="18" charset="0"/>
                  </a:rPr>
                  <a:t> </a:t>
                </a:r>
                <a14:m>
                  <m:oMath xmlns:m="http://schemas.openxmlformats.org/officeDocument/2006/math">
                    <m:r>
                      <a:rPr lang="en-US" sz="3600" i="1">
                        <a:latin typeface="Cambria Math" panose="02040503050406030204" pitchFamily="18" charset="0"/>
                        <a:ea typeface="Cambria Math" panose="02040503050406030204" pitchFamily="18" charset="0"/>
                      </a:rPr>
                      <m:t>℃</m:t>
                    </m:r>
                  </m:oMath>
                </a14:m>
                <a:r>
                  <a:rPr lang="en-US" sz="3600" dirty="0" smtClean="0"/>
                  <a:t>)</a:t>
                </a:r>
                <a:endParaRPr lang="en-US" sz="3600" dirty="0"/>
              </a:p>
              <a:p>
                <a:pPr fontAlgn="base"/>
                <a:r>
                  <a:rPr lang="en-US" sz="3600" dirty="0"/>
                  <a:t>393 J = (</a:t>
                </a:r>
                <a:r>
                  <a:rPr lang="en-US" sz="3600" dirty="0" smtClean="0"/>
                  <a:t>579.04) </a:t>
                </a:r>
                <a:r>
                  <a:rPr lang="en-US" sz="3600" dirty="0"/>
                  <a:t>x (c)</a:t>
                </a:r>
              </a:p>
              <a:p>
                <a:pPr fontAlgn="base"/>
                <a:r>
                  <a:rPr lang="en-US" sz="3600" dirty="0"/>
                  <a:t>c = 0.679 J/g </a:t>
                </a:r>
                <a14:m>
                  <m:oMath xmlns:m="http://schemas.openxmlformats.org/officeDocument/2006/math">
                    <m:r>
                      <a:rPr lang="en-US" sz="3600" i="1">
                        <a:latin typeface="Cambria Math" panose="02040503050406030204" pitchFamily="18" charset="0"/>
                        <a:ea typeface="Cambria Math" panose="02040503050406030204" pitchFamily="18" charset="0"/>
                      </a:rPr>
                      <m:t>℃</m:t>
                    </m:r>
                  </m:oMath>
                </a14:m>
                <a:endParaRPr lang="en-US" sz="3600" dirty="0"/>
              </a:p>
              <a:p>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66800" y="1604618"/>
                <a:ext cx="10058400" cy="4910481"/>
              </a:xfrm>
              <a:blipFill>
                <a:blip r:embed="rId2"/>
                <a:stretch>
                  <a:fillRect l="-545" t="-1861" r="-606"/>
                </a:stretch>
              </a:blipFill>
            </p:spPr>
            <p:txBody>
              <a:bodyPr/>
              <a:lstStyle/>
              <a:p>
                <a:r>
                  <a:rPr lang="en-US">
                    <a:noFill/>
                  </a:rPr>
                  <a:t> </a:t>
                </a:r>
              </a:p>
            </p:txBody>
          </p:sp>
        </mc:Fallback>
      </mc:AlternateContent>
    </p:spTree>
    <p:extLst>
      <p:ext uri="{BB962C8B-B14F-4D97-AF65-F5344CB8AC3E}">
        <p14:creationId xmlns:p14="http://schemas.microsoft.com/office/powerpoint/2010/main" val="348856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Choose the correct answer:</a:t>
            </a:r>
          </a:p>
        </p:txBody>
      </p:sp>
      <p:sp>
        <p:nvSpPr>
          <p:cNvPr id="3" name="Content Placeholder 2"/>
          <p:cNvSpPr>
            <a:spLocks noGrp="1"/>
          </p:cNvSpPr>
          <p:nvPr>
            <p:ph idx="1"/>
          </p:nvPr>
        </p:nvSpPr>
        <p:spPr/>
        <p:txBody>
          <a:bodyPr/>
          <a:lstStyle/>
          <a:p>
            <a:pPr algn="just"/>
            <a:r>
              <a:rPr lang="en-US" b="1" dirty="0"/>
              <a:t>21- </a:t>
            </a:r>
            <a:r>
              <a:rPr lang="en-US" dirty="0" smtClean="0"/>
              <a:t> </a:t>
            </a:r>
            <a:r>
              <a:rPr lang="en-US" b="1" dirty="0"/>
              <a:t>If 80 kg of propanol C</a:t>
            </a:r>
            <a:r>
              <a:rPr lang="en-US" b="1" baseline="-25000" dirty="0"/>
              <a:t>3</a:t>
            </a:r>
            <a:r>
              <a:rPr lang="en-US" b="1" dirty="0"/>
              <a:t>H</a:t>
            </a:r>
            <a:r>
              <a:rPr lang="en-US" b="1" baseline="-25000" dirty="0"/>
              <a:t>7</a:t>
            </a:r>
            <a:r>
              <a:rPr lang="en-US" b="1" dirty="0"/>
              <a:t>OH are burnt in 20%excess air</a:t>
            </a:r>
            <a:r>
              <a:rPr lang="en-US" b="1" dirty="0" smtClean="0"/>
              <a:t>,. Calculate The </a:t>
            </a:r>
            <a:r>
              <a:rPr lang="en-US" b="1" dirty="0"/>
              <a:t>mole fraction of </a:t>
            </a:r>
            <a:r>
              <a:rPr lang="en-US" b="1" dirty="0" smtClean="0"/>
              <a:t>Co2 produced.</a:t>
            </a:r>
            <a:endParaRPr lang="en-US" sz="1400" b="1" dirty="0"/>
          </a:p>
          <a:p>
            <a:r>
              <a:rPr lang="en-US" dirty="0" smtClean="0"/>
              <a:t>a)0.38</a:t>
            </a:r>
            <a:endParaRPr lang="en-US" dirty="0"/>
          </a:p>
          <a:p>
            <a:r>
              <a:rPr lang="en-US" dirty="0"/>
              <a:t>b) </a:t>
            </a:r>
            <a:r>
              <a:rPr lang="en-US" dirty="0" smtClean="0"/>
              <a:t>0.83</a:t>
            </a:r>
          </a:p>
          <a:p>
            <a:r>
              <a:rPr lang="en-US" dirty="0" smtClean="0"/>
              <a:t>c)0.5</a:t>
            </a:r>
            <a:endParaRPr lang="en-US" dirty="0"/>
          </a:p>
          <a:p>
            <a:r>
              <a:rPr lang="en-US" dirty="0" smtClean="0"/>
              <a:t>d)0.7</a:t>
            </a:r>
            <a:endParaRPr lang="en-US" dirty="0"/>
          </a:p>
          <a:p>
            <a:endParaRPr lang="en-US" dirty="0"/>
          </a:p>
          <a:p>
            <a:r>
              <a:rPr lang="en-US" dirty="0" smtClean="0"/>
              <a:t>Answer: a</a:t>
            </a:r>
            <a:endParaRPr lang="en-US" dirty="0"/>
          </a:p>
          <a:p>
            <a:endParaRPr lang="en-US" dirty="0"/>
          </a:p>
        </p:txBody>
      </p:sp>
      <p:pic>
        <p:nvPicPr>
          <p:cNvPr id="27" name="Picture 26"/>
          <p:cNvPicPr>
            <a:picLocks noChangeAspect="1"/>
          </p:cNvPicPr>
          <p:nvPr/>
        </p:nvPicPr>
        <p:blipFill>
          <a:blip r:embed="rId2"/>
          <a:stretch>
            <a:fillRect/>
          </a:stretch>
        </p:blipFill>
        <p:spPr>
          <a:xfrm>
            <a:off x="2066925" y="5114924"/>
            <a:ext cx="6858000" cy="428625"/>
          </a:xfrm>
          <a:prstGeom prst="rect">
            <a:avLst/>
          </a:prstGeom>
        </p:spPr>
      </p:pic>
      <mc:AlternateContent xmlns:mc="http://schemas.openxmlformats.org/markup-compatibility/2006">
        <mc:Choice xmlns:p14="http://schemas.microsoft.com/office/powerpoint/2010/main" Requires="p14">
          <p:contentPart p14:bwMode="auto" r:id="rId3">
            <p14:nvContentPartPr>
              <p14:cNvPr id="8" name="Ink 7"/>
              <p14:cNvContentPartPr/>
              <p14:nvPr/>
            </p14:nvContentPartPr>
            <p14:xfrm>
              <a:off x="4014360" y="2476440"/>
              <a:ext cx="5400" cy="5400"/>
            </p14:xfrm>
          </p:contentPart>
        </mc:Choice>
        <mc:Fallback>
          <p:pic>
            <p:nvPicPr>
              <p:cNvPr id="8" name="Ink 7"/>
              <p:cNvPicPr/>
              <p:nvPr/>
            </p:nvPicPr>
            <p:blipFill>
              <a:blip r:embed="rId4"/>
              <a:stretch>
                <a:fillRect/>
              </a:stretch>
            </p:blipFill>
            <p:spPr>
              <a:xfrm>
                <a:off x="4005000" y="2467080"/>
                <a:ext cx="24120" cy="24120"/>
              </a:xfrm>
              <a:prstGeom prst="rect">
                <a:avLst/>
              </a:prstGeom>
            </p:spPr>
          </p:pic>
        </mc:Fallback>
      </mc:AlternateContent>
    </p:spTree>
    <p:extLst>
      <p:ext uri="{BB962C8B-B14F-4D97-AF65-F5344CB8AC3E}">
        <p14:creationId xmlns:p14="http://schemas.microsoft.com/office/powerpoint/2010/main" val="177372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Choose the correct answer:</a:t>
            </a:r>
          </a:p>
        </p:txBody>
      </p:sp>
      <p:sp>
        <p:nvSpPr>
          <p:cNvPr id="3" name="Content Placeholder 2"/>
          <p:cNvSpPr>
            <a:spLocks noGrp="1"/>
          </p:cNvSpPr>
          <p:nvPr>
            <p:ph idx="1"/>
          </p:nvPr>
        </p:nvSpPr>
        <p:spPr/>
        <p:txBody>
          <a:bodyPr/>
          <a:lstStyle/>
          <a:p>
            <a:pPr algn="just"/>
            <a:r>
              <a:rPr lang="en-US" b="1" dirty="0" smtClean="0"/>
              <a:t>22-  Calculate the final temperature when 100g iron at 80C is tossed into 53.5g of water at 25C where specific heat 0.452 J/</a:t>
            </a:r>
            <a:r>
              <a:rPr lang="en-US" b="1" dirty="0" err="1" smtClean="0"/>
              <a:t>g.C</a:t>
            </a:r>
            <a:r>
              <a:rPr lang="en-US" b="1" dirty="0" smtClean="0"/>
              <a:t> for iron and 4.186 J/</a:t>
            </a:r>
            <a:r>
              <a:rPr lang="en-US" b="1" dirty="0" err="1" smtClean="0"/>
              <a:t>gC</a:t>
            </a:r>
            <a:r>
              <a:rPr lang="en-US" b="1" dirty="0" smtClean="0"/>
              <a:t> for water.</a:t>
            </a:r>
          </a:p>
          <a:p>
            <a:pPr algn="just"/>
            <a:endParaRPr lang="en-US" b="1" dirty="0" smtClean="0"/>
          </a:p>
          <a:p>
            <a:pPr marL="342900" indent="-342900" algn="just">
              <a:buFont typeface="+mj-lt"/>
              <a:buAutoNum type="alphaLcParenR"/>
            </a:pPr>
            <a:r>
              <a:rPr lang="en-US" dirty="0" smtClean="0"/>
              <a:t>34.2C</a:t>
            </a:r>
          </a:p>
          <a:p>
            <a:pPr marL="342900" indent="-342900" algn="just">
              <a:buFont typeface="+mj-lt"/>
              <a:buAutoNum type="alphaLcParenR"/>
            </a:pPr>
            <a:r>
              <a:rPr lang="en-US" dirty="0" smtClean="0"/>
              <a:t>36C</a:t>
            </a:r>
          </a:p>
          <a:p>
            <a:pPr marL="342900" indent="-342900" algn="just">
              <a:buFont typeface="+mj-lt"/>
              <a:buAutoNum type="alphaLcParenR"/>
            </a:pPr>
            <a:r>
              <a:rPr lang="en-US" dirty="0" smtClean="0"/>
              <a:t>43.2C</a:t>
            </a:r>
          </a:p>
          <a:p>
            <a:pPr marL="342900" indent="-342900" algn="just">
              <a:buFont typeface="+mj-lt"/>
              <a:buAutoNum type="alphaLcParenR"/>
            </a:pPr>
            <a:r>
              <a:rPr lang="en-US" dirty="0" smtClean="0"/>
              <a:t>42.3C</a:t>
            </a:r>
            <a:endParaRPr lang="en-US" dirty="0"/>
          </a:p>
          <a:p>
            <a:pPr algn="just"/>
            <a:endParaRPr lang="en-US" b="1" dirty="0" smtClean="0"/>
          </a:p>
          <a:p>
            <a:pPr algn="just"/>
            <a:endParaRPr lang="en-US" dirty="0"/>
          </a:p>
        </p:txBody>
      </p:sp>
    </p:spTree>
    <p:extLst>
      <p:ext uri="{BB962C8B-B14F-4D97-AF65-F5344CB8AC3E}">
        <p14:creationId xmlns:p14="http://schemas.microsoft.com/office/powerpoint/2010/main" val="2064876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Choose the correct answer:</a:t>
            </a:r>
          </a:p>
        </p:txBody>
      </p:sp>
      <p:sp>
        <p:nvSpPr>
          <p:cNvPr id="3" name="Content Placeholder 2"/>
          <p:cNvSpPr>
            <a:spLocks noGrp="1"/>
          </p:cNvSpPr>
          <p:nvPr>
            <p:ph idx="1"/>
          </p:nvPr>
        </p:nvSpPr>
        <p:spPr/>
        <p:txBody>
          <a:bodyPr/>
          <a:lstStyle/>
          <a:p>
            <a:pPr algn="just"/>
            <a:r>
              <a:rPr lang="en-US" b="1" dirty="0" smtClean="0"/>
              <a:t>23- </a:t>
            </a:r>
            <a:r>
              <a:rPr lang="en-US" b="1" dirty="0"/>
              <a:t>How much heat is required to convert 422 g of liquid H</a:t>
            </a:r>
            <a:r>
              <a:rPr lang="en-US" b="1" baseline="-25000" dirty="0"/>
              <a:t>2</a:t>
            </a:r>
            <a:r>
              <a:rPr lang="en-US" b="1" dirty="0"/>
              <a:t>O at 23.5 °C into steam at 150 °C</a:t>
            </a:r>
            <a:r>
              <a:rPr lang="en-US" b="1" dirty="0" smtClean="0"/>
              <a:t>? </a:t>
            </a:r>
            <a:r>
              <a:rPr lang="en-US" b="1" dirty="0" err="1" smtClean="0"/>
              <a:t>Cp</a:t>
            </a:r>
            <a:r>
              <a:rPr lang="en-US" b="1" dirty="0" smtClean="0"/>
              <a:t> water=4.18J/</a:t>
            </a:r>
            <a:r>
              <a:rPr lang="en-US" b="1" dirty="0" err="1" smtClean="0"/>
              <a:t>g.C</a:t>
            </a:r>
            <a:r>
              <a:rPr lang="en-US" b="1" dirty="0" smtClean="0"/>
              <a:t> , heat of </a:t>
            </a:r>
            <a:r>
              <a:rPr lang="en-US" b="1" dirty="0" err="1" smtClean="0"/>
              <a:t>vap</a:t>
            </a:r>
            <a:r>
              <a:rPr lang="en-US" b="1" dirty="0" smtClean="0"/>
              <a:t> = 40.67 </a:t>
            </a:r>
            <a:r>
              <a:rPr lang="en-US" b="1" dirty="0" err="1" smtClean="0"/>
              <a:t>Kj</a:t>
            </a:r>
            <a:r>
              <a:rPr lang="en-US" b="1" dirty="0" smtClean="0"/>
              <a:t>/</a:t>
            </a:r>
            <a:r>
              <a:rPr lang="en-US" b="1" dirty="0" err="1" smtClean="0"/>
              <a:t>mol</a:t>
            </a:r>
            <a:r>
              <a:rPr lang="en-US" b="1" dirty="0" smtClean="0"/>
              <a:t> , </a:t>
            </a:r>
            <a:r>
              <a:rPr lang="en-US" b="1" dirty="0" err="1" smtClean="0"/>
              <a:t>Cp</a:t>
            </a:r>
            <a:r>
              <a:rPr lang="en-US" b="1" dirty="0" smtClean="0"/>
              <a:t> for steam=1.84J/</a:t>
            </a:r>
            <a:r>
              <a:rPr lang="en-US" b="1" dirty="0" err="1" smtClean="0"/>
              <a:t>g.C</a:t>
            </a:r>
            <a:endParaRPr lang="en-US" b="1" dirty="0" smtClean="0"/>
          </a:p>
          <a:p>
            <a:pPr algn="just"/>
            <a:endParaRPr lang="en-US" b="1" dirty="0"/>
          </a:p>
          <a:p>
            <a:pPr marL="342900" indent="-342900" algn="just">
              <a:buFont typeface="+mj-lt"/>
              <a:buAutoNum type="alphaLcParenR"/>
            </a:pPr>
            <a:r>
              <a:rPr lang="en-US" b="1" dirty="0" smtClean="0"/>
              <a:t>1127 </a:t>
            </a:r>
            <a:r>
              <a:rPr lang="en-US" b="1" dirty="0" err="1" smtClean="0"/>
              <a:t>Kj</a:t>
            </a:r>
            <a:endParaRPr lang="en-US" b="1" dirty="0" smtClean="0"/>
          </a:p>
          <a:p>
            <a:pPr marL="342900" indent="-342900" algn="just">
              <a:buFont typeface="+mj-lt"/>
              <a:buAutoNum type="alphaLcParenR"/>
            </a:pPr>
            <a:r>
              <a:rPr lang="en-US" b="1" dirty="0" smtClean="0"/>
              <a:t>130Kj</a:t>
            </a:r>
          </a:p>
          <a:p>
            <a:pPr marL="342900" indent="-342900" algn="just">
              <a:buFont typeface="+mj-lt"/>
              <a:buAutoNum type="alphaLcParenR"/>
            </a:pPr>
            <a:r>
              <a:rPr lang="en-US" b="1" dirty="0" smtClean="0"/>
              <a:t>310Kj </a:t>
            </a:r>
          </a:p>
          <a:p>
            <a:pPr marL="342900" indent="-342900" algn="just">
              <a:buFont typeface="+mj-lt"/>
              <a:buAutoNum type="alphaLcParenR"/>
            </a:pPr>
            <a:r>
              <a:rPr lang="en-US" b="1" dirty="0" smtClean="0"/>
              <a:t>148Kj</a:t>
            </a:r>
          </a:p>
          <a:p>
            <a:pPr algn="just"/>
            <a:endParaRPr lang="en-US" b="1" dirty="0"/>
          </a:p>
          <a:p>
            <a:pPr marL="342900" indent="-342900" algn="just">
              <a:buFont typeface="+mj-lt"/>
              <a:buAutoNum type="alphaLcParenR"/>
            </a:pPr>
            <a:endParaRPr lang="en-US" b="1" dirty="0"/>
          </a:p>
          <a:p>
            <a:pPr algn="just"/>
            <a:endParaRPr lang="en-US" b="1" dirty="0" smtClean="0"/>
          </a:p>
          <a:p>
            <a:pPr algn="just"/>
            <a:endParaRPr lang="en-US" dirty="0"/>
          </a:p>
        </p:txBody>
      </p:sp>
    </p:spTree>
    <p:extLst>
      <p:ext uri="{BB962C8B-B14F-4D97-AF65-F5344CB8AC3E}">
        <p14:creationId xmlns:p14="http://schemas.microsoft.com/office/powerpoint/2010/main" val="19562650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8C6BC2-E9E2-4780-8A41-064073CD43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E70450CF-22E9-4B1D-B146-30FEE770C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80238079-1F65-476A-BC6C-F2D3BD2683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3740C935-D2D3-4F63-A4DA-CD768BB3F4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BE8D8045-0F80-4964-B591-0D599AB42DA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19" name="Straight Connector 18">
              <a:extLst>
                <a:ext uri="{FF2B5EF4-FFF2-40B4-BE49-F238E27FC236}">
                  <a16:creationId xmlns:a16="http://schemas.microsoft.com/office/drawing/2014/main" id="{AF8A5889-0EE6-4E19-98FE-29F79E987B5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B0FE4C3-64BE-4A2B-818D-4D84479344F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4670D04-30D8-487E-A3F4-0655E48016D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0FE051AA-0631-4833-B52C-BE76B9D3AA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5" name="Rectangle 24">
            <a:extLst>
              <a:ext uri="{FF2B5EF4-FFF2-40B4-BE49-F238E27FC236}">
                <a16:creationId xmlns:a16="http://schemas.microsoft.com/office/drawing/2014/main" id="{F2829316-8F5B-4EA1-9581-1F11529445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5D78E5D1-D203-4569-9146-59E0B71DA2B2}"/>
              </a:ext>
            </a:extLst>
          </p:cNvPr>
          <p:cNvSpPr>
            <a:spLocks noGrp="1"/>
          </p:cNvSpPr>
          <p:nvPr>
            <p:ph type="title"/>
          </p:nvPr>
        </p:nvSpPr>
        <p:spPr>
          <a:xfrm>
            <a:off x="5353249" y="1348844"/>
            <a:ext cx="5716338" cy="3042706"/>
          </a:xfrm>
        </p:spPr>
        <p:txBody>
          <a:bodyPr vert="horz" lIns="91440" tIns="45720" rIns="91440" bIns="45720" rtlCol="0" anchor="ctr">
            <a:normAutofit/>
          </a:bodyPr>
          <a:lstStyle/>
          <a:p>
            <a:pPr algn="ctr">
              <a:lnSpc>
                <a:spcPct val="83000"/>
              </a:lnSpc>
            </a:pPr>
            <a:r>
              <a:rPr lang="en-US" sz="6000" cap="all" spc="-100"/>
              <a:t>Thank you</a:t>
            </a:r>
          </a:p>
        </p:txBody>
      </p:sp>
      <p:sp>
        <p:nvSpPr>
          <p:cNvPr id="3" name="Content Placeholder 2">
            <a:extLst>
              <a:ext uri="{FF2B5EF4-FFF2-40B4-BE49-F238E27FC236}">
                <a16:creationId xmlns:a16="http://schemas.microsoft.com/office/drawing/2014/main" id="{CCED0238-5E2E-49B1-A025-06127A5550B1}"/>
              </a:ext>
            </a:extLst>
          </p:cNvPr>
          <p:cNvSpPr>
            <a:spLocks noGrp="1"/>
          </p:cNvSpPr>
          <p:nvPr>
            <p:ph idx="1"/>
          </p:nvPr>
        </p:nvSpPr>
        <p:spPr>
          <a:xfrm>
            <a:off x="5533786" y="3581400"/>
            <a:ext cx="5355264" cy="2051638"/>
          </a:xfrm>
        </p:spPr>
        <p:txBody>
          <a:bodyPr vert="horz" lIns="91440" tIns="45720" rIns="91440" bIns="45720" rtlCol="0">
            <a:normAutofit/>
          </a:bodyPr>
          <a:lstStyle/>
          <a:p>
            <a:pPr marL="0" indent="0" algn="ctr">
              <a:spcBef>
                <a:spcPts val="0"/>
              </a:spcBef>
              <a:spcAft>
                <a:spcPts val="600"/>
              </a:spcAft>
              <a:buNone/>
            </a:pPr>
            <a:r>
              <a:rPr lang="en-US" sz="3200" b="1" spc="80" dirty="0"/>
              <a:t>Any questions?</a:t>
            </a:r>
          </a:p>
        </p:txBody>
      </p:sp>
      <p:sp>
        <p:nvSpPr>
          <p:cNvPr id="27" name="Rectangle 26">
            <a:extLst>
              <a:ext uri="{FF2B5EF4-FFF2-40B4-BE49-F238E27FC236}">
                <a16:creationId xmlns:a16="http://schemas.microsoft.com/office/drawing/2014/main" id="{AD11D7A6-5D57-426A-A17A-1FD70DF664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46B486D1-EF0A-4077-9343-C9DB94C0FE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5646751-9C0C-4565-B6A3-3B1C50E6AFF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DBA2A92-1748-4444-9DE9-95CEFF28FD3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7" name="Graphic 6" descr="Smiling Face with No Fill">
            <a:extLst>
              <a:ext uri="{FF2B5EF4-FFF2-40B4-BE49-F238E27FC236}">
                <a16:creationId xmlns:a16="http://schemas.microsoft.com/office/drawing/2014/main" id="{F9F68DC2-F955-41DC-8DF2-541D99532E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241170" y="1561990"/>
            <a:ext cx="3752067" cy="3752067"/>
          </a:xfrm>
          <a:prstGeom prst="rect">
            <a:avLst/>
          </a:prstGeom>
        </p:spPr>
      </p:pic>
    </p:spTree>
    <p:extLst>
      <p:ext uri="{BB962C8B-B14F-4D97-AF65-F5344CB8AC3E}">
        <p14:creationId xmlns:p14="http://schemas.microsoft.com/office/powerpoint/2010/main" val="1181573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Summary</a:t>
            </a:r>
          </a:p>
        </p:txBody>
      </p:sp>
      <p:pic>
        <p:nvPicPr>
          <p:cNvPr id="6" name="Content Placeholder 5"/>
          <p:cNvPicPr>
            <a:picLocks noGrp="1" noChangeAspect="1"/>
          </p:cNvPicPr>
          <p:nvPr>
            <p:ph idx="1"/>
          </p:nvPr>
        </p:nvPicPr>
        <p:blipFill>
          <a:blip r:embed="rId2"/>
          <a:stretch>
            <a:fillRect/>
          </a:stretch>
        </p:blipFill>
        <p:spPr>
          <a:xfrm>
            <a:off x="1172711" y="2103438"/>
            <a:ext cx="9846577" cy="3932237"/>
          </a:xfrm>
          <a:prstGeom prst="rect">
            <a:avLst/>
          </a:prstGeom>
        </p:spPr>
      </p:pic>
    </p:spTree>
    <p:extLst>
      <p:ext uri="{BB962C8B-B14F-4D97-AF65-F5344CB8AC3E}">
        <p14:creationId xmlns:p14="http://schemas.microsoft.com/office/powerpoint/2010/main" val="3537934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28700" y="356844"/>
            <a:ext cx="10058400" cy="1371600"/>
          </a:xfrm>
        </p:spPr>
        <p:txBody>
          <a:bodyPr/>
          <a:lstStyle/>
          <a:p>
            <a:pPr algn="ctr"/>
            <a:r>
              <a:rPr lang="en-US" dirty="0"/>
              <a:t>Summary</a:t>
            </a:r>
          </a:p>
        </p:txBody>
      </p:sp>
      <p:pic>
        <p:nvPicPr>
          <p:cNvPr id="8" name="Picture 7"/>
          <p:cNvPicPr>
            <a:picLocks noChangeAspect="1"/>
          </p:cNvPicPr>
          <p:nvPr/>
        </p:nvPicPr>
        <p:blipFill>
          <a:blip r:embed="rId2"/>
          <a:stretch>
            <a:fillRect/>
          </a:stretch>
        </p:blipFill>
        <p:spPr>
          <a:xfrm>
            <a:off x="1857375" y="1638300"/>
            <a:ext cx="8753475" cy="4681537"/>
          </a:xfrm>
          <a:prstGeom prst="rect">
            <a:avLst/>
          </a:prstGeom>
        </p:spPr>
      </p:pic>
    </p:spTree>
    <p:extLst>
      <p:ext uri="{BB962C8B-B14F-4D97-AF65-F5344CB8AC3E}">
        <p14:creationId xmlns:p14="http://schemas.microsoft.com/office/powerpoint/2010/main" val="484388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24100" y="2014194"/>
            <a:ext cx="7848600" cy="3533775"/>
          </a:xfrm>
          <a:prstGeom prst="rect">
            <a:avLst/>
          </a:prstGeom>
        </p:spPr>
      </p:pic>
      <p:sp>
        <p:nvSpPr>
          <p:cNvPr id="5" name="Title 1"/>
          <p:cNvSpPr>
            <a:spLocks noGrp="1"/>
          </p:cNvSpPr>
          <p:nvPr>
            <p:ph type="title"/>
          </p:nvPr>
        </p:nvSpPr>
        <p:spPr>
          <a:xfrm>
            <a:off x="1066800" y="642594"/>
            <a:ext cx="10058400" cy="1371600"/>
          </a:xfrm>
        </p:spPr>
        <p:txBody>
          <a:bodyPr/>
          <a:lstStyle/>
          <a:p>
            <a:pPr algn="ctr"/>
            <a:r>
              <a:rPr lang="en-US" dirty="0"/>
              <a:t>Summary</a:t>
            </a:r>
          </a:p>
        </p:txBody>
      </p:sp>
    </p:spTree>
    <p:extLst>
      <p:ext uri="{BB962C8B-B14F-4D97-AF65-F5344CB8AC3E}">
        <p14:creationId xmlns:p14="http://schemas.microsoft.com/office/powerpoint/2010/main" val="1187949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0" y="1500187"/>
            <a:ext cx="10229850" cy="4719638"/>
          </a:xfrm>
          <a:prstGeom prst="rect">
            <a:avLst/>
          </a:prstGeom>
        </p:spPr>
      </p:pic>
      <p:sp>
        <p:nvSpPr>
          <p:cNvPr id="5" name="Title 1"/>
          <p:cNvSpPr>
            <a:spLocks noGrp="1"/>
          </p:cNvSpPr>
          <p:nvPr>
            <p:ph type="title"/>
          </p:nvPr>
        </p:nvSpPr>
        <p:spPr>
          <a:xfrm>
            <a:off x="1057275" y="452437"/>
            <a:ext cx="10058400" cy="1371600"/>
          </a:xfrm>
        </p:spPr>
        <p:txBody>
          <a:bodyPr/>
          <a:lstStyle/>
          <a:p>
            <a:pPr algn="ctr"/>
            <a:r>
              <a:rPr lang="en-US" dirty="0"/>
              <a:t>Summary</a:t>
            </a:r>
          </a:p>
        </p:txBody>
      </p:sp>
    </p:spTree>
    <p:extLst>
      <p:ext uri="{BB962C8B-B14F-4D97-AF65-F5344CB8AC3E}">
        <p14:creationId xmlns:p14="http://schemas.microsoft.com/office/powerpoint/2010/main" val="503502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Summary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475" y="1703031"/>
            <a:ext cx="9925050" cy="4562475"/>
          </a:xfrm>
          <a:prstGeom prst="rect">
            <a:avLst/>
          </a:prstGeom>
        </p:spPr>
      </p:pic>
    </p:spTree>
    <p:extLst>
      <p:ext uri="{BB962C8B-B14F-4D97-AF65-F5344CB8AC3E}">
        <p14:creationId xmlns:p14="http://schemas.microsoft.com/office/powerpoint/2010/main" val="79978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66800" y="642594"/>
            <a:ext cx="10058400" cy="1371600"/>
          </a:xfrm>
        </p:spPr>
        <p:txBody>
          <a:bodyPr/>
          <a:lstStyle/>
          <a:p>
            <a:pPr algn="ctr"/>
            <a:r>
              <a:rPr lang="en-US" dirty="0"/>
              <a:t>Summary</a:t>
            </a:r>
          </a:p>
        </p:txBody>
      </p:sp>
      <p:pic>
        <p:nvPicPr>
          <p:cNvPr id="8" name="Picture 7"/>
          <p:cNvPicPr>
            <a:picLocks noChangeAspect="1"/>
          </p:cNvPicPr>
          <p:nvPr/>
        </p:nvPicPr>
        <p:blipFill>
          <a:blip r:embed="rId2"/>
          <a:stretch>
            <a:fillRect/>
          </a:stretch>
        </p:blipFill>
        <p:spPr>
          <a:xfrm>
            <a:off x="1438275" y="2014193"/>
            <a:ext cx="9258300" cy="4148481"/>
          </a:xfrm>
          <a:prstGeom prst="rect">
            <a:avLst/>
          </a:prstGeom>
        </p:spPr>
      </p:pic>
    </p:spTree>
    <p:extLst>
      <p:ext uri="{BB962C8B-B14F-4D97-AF65-F5344CB8AC3E}">
        <p14:creationId xmlns:p14="http://schemas.microsoft.com/office/powerpoint/2010/main" val="785672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otalTime>1716</TotalTime>
  <Words>1361</Words>
  <Application>Microsoft Office PowerPoint</Application>
  <PresentationFormat>Widescreen</PresentationFormat>
  <Paragraphs>256</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Cambria Math</vt:lpstr>
      <vt:lpstr>Century Gothic</vt:lpstr>
      <vt:lpstr>Garamond</vt:lpstr>
      <vt:lpstr>Tahoma</vt:lpstr>
      <vt:lpstr>Savon</vt:lpstr>
      <vt:lpstr>MCQ  Engineering Chemistry</vt:lpstr>
      <vt:lpstr>Summary</vt:lpstr>
      <vt:lpstr>Summary</vt:lpstr>
      <vt:lpstr>Summary</vt:lpstr>
      <vt:lpstr>Summary</vt:lpstr>
      <vt:lpstr>Summary</vt:lpstr>
      <vt:lpstr>Summary</vt:lpstr>
      <vt:lpstr>Summary </vt:lpstr>
      <vt:lpstr>Summary</vt:lpstr>
      <vt:lpstr>Summary</vt:lpstr>
      <vt:lpstr>PowerPoint Presentation</vt:lpstr>
      <vt:lpstr>Summary</vt:lpstr>
      <vt:lpstr>.</vt:lpstr>
      <vt:lpstr>Choose the correct answer:</vt:lpstr>
      <vt:lpstr>Choose the correct answer:</vt:lpstr>
      <vt:lpstr>Choose the correct answer:</vt:lpstr>
      <vt:lpstr>Choose the correct answer:</vt:lpstr>
      <vt:lpstr>Choose the correct answer:</vt:lpstr>
      <vt:lpstr>Choose the correct answer:</vt:lpstr>
      <vt:lpstr>Choose the correct answer:</vt:lpstr>
      <vt:lpstr>Choose the correct answer:</vt:lpstr>
      <vt:lpstr>Choose the correct answer:</vt:lpstr>
      <vt:lpstr>Choose the correct answer:</vt:lpstr>
      <vt:lpstr>Choose the correct answer:</vt:lpstr>
      <vt:lpstr>Choose the correct answer:</vt:lpstr>
      <vt:lpstr>Choose the correct answer:</vt:lpstr>
      <vt:lpstr>Choose the correct answer:</vt:lpstr>
      <vt:lpstr>Choose the correct answer:</vt:lpstr>
      <vt:lpstr>Choose the correct answer:</vt:lpstr>
      <vt:lpstr>Choose the correct answer:</vt:lpstr>
      <vt:lpstr>Choose the correct answer:</vt:lpstr>
      <vt:lpstr>Choose the correct answer:</vt:lpstr>
      <vt:lpstr>Choose the correct answer:</vt:lpstr>
      <vt:lpstr>Choose the correct answer:</vt:lpstr>
      <vt:lpstr>Choose the correct answer:</vt:lpstr>
      <vt:lpstr>Choose the correct answer: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MCQ  Engineering Chemistry</dc:title>
  <dc:creator>mohammad othman</dc:creator>
  <cp:lastModifiedBy>Karma Ahmed</cp:lastModifiedBy>
  <cp:revision>64</cp:revision>
  <dcterms:created xsi:type="dcterms:W3CDTF">2020-12-02T15:07:26Z</dcterms:created>
  <dcterms:modified xsi:type="dcterms:W3CDTF">2021-02-23T15:52:58Z</dcterms:modified>
</cp:coreProperties>
</file>